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30"/>
  </p:notesMasterIdLst>
  <p:sldIdLst>
    <p:sldId id="256" r:id="rId2"/>
    <p:sldId id="269" r:id="rId3"/>
    <p:sldId id="261" r:id="rId4"/>
    <p:sldId id="276" r:id="rId5"/>
    <p:sldId id="270" r:id="rId6"/>
    <p:sldId id="271" r:id="rId7"/>
    <p:sldId id="283" r:id="rId8"/>
    <p:sldId id="284" r:id="rId9"/>
    <p:sldId id="277" r:id="rId10"/>
    <p:sldId id="278" r:id="rId11"/>
    <p:sldId id="279" r:id="rId12"/>
    <p:sldId id="280" r:id="rId13"/>
    <p:sldId id="268" r:id="rId14"/>
    <p:sldId id="266" r:id="rId15"/>
    <p:sldId id="282" r:id="rId16"/>
    <p:sldId id="281" r:id="rId17"/>
    <p:sldId id="272" r:id="rId18"/>
    <p:sldId id="274" r:id="rId19"/>
    <p:sldId id="275" r:id="rId20"/>
    <p:sldId id="285" r:id="rId21"/>
    <p:sldId id="286" r:id="rId22"/>
    <p:sldId id="287" r:id="rId23"/>
    <p:sldId id="292" r:id="rId24"/>
    <p:sldId id="293" r:id="rId25"/>
    <p:sldId id="288" r:id="rId26"/>
    <p:sldId id="289" r:id="rId27"/>
    <p:sldId id="290" r:id="rId28"/>
    <p:sldId id="291" r:id="rId29"/>
  </p:sldIdLst>
  <p:sldSz cx="12192000" cy="68580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9" d="100"/>
          <a:sy n="59" d="100"/>
        </p:scale>
        <p:origin x="60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059"/>
          </a:xfrm>
          <a:prstGeom prst="rect">
            <a:avLst/>
          </a:prstGeom>
        </p:spPr>
        <p:txBody>
          <a:bodyPr vert="horz" lIns="91440" tIns="45720" rIns="91440" bIns="45720" rtlCol="0"/>
          <a:lstStyle>
            <a:lvl1pPr algn="r">
              <a:defRPr sz="1200"/>
            </a:lvl1pPr>
          </a:lstStyle>
          <a:p>
            <a:fld id="{9313A45E-7A78-4D9D-B1B7-D7E2C90386E9}" type="datetimeFigureOut">
              <a:rPr lang="en-US" smtClean="0"/>
              <a:t>4/14/2020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38435"/>
            <a:ext cx="5608320" cy="36320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317"/>
            <a:ext cx="3037840" cy="46305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317"/>
            <a:ext cx="3037840" cy="463059"/>
          </a:xfrm>
          <a:prstGeom prst="rect">
            <a:avLst/>
          </a:prstGeom>
        </p:spPr>
        <p:txBody>
          <a:bodyPr vert="horz" lIns="91440" tIns="45720" rIns="91440" bIns="45720" rtlCol="0" anchor="b"/>
          <a:lstStyle>
            <a:lvl1pPr algn="r">
              <a:defRPr sz="1200"/>
            </a:lvl1pPr>
          </a:lstStyle>
          <a:p>
            <a:fld id="{E9A43800-8BB0-4D1A-AEB8-0915368BA108}" type="slidenum">
              <a:rPr lang="en-US" smtClean="0"/>
              <a:t>‹#›</a:t>
            </a:fld>
            <a:endParaRPr lang="en-US"/>
          </a:p>
        </p:txBody>
      </p:sp>
    </p:spTree>
    <p:extLst>
      <p:ext uri="{BB962C8B-B14F-4D97-AF65-F5344CB8AC3E}">
        <p14:creationId xmlns:p14="http://schemas.microsoft.com/office/powerpoint/2010/main" val="3739215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80DA7-EBC4-4182-961F-A7931D006ADE}"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362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ABBE2-E331-476D-A49A-C974B201A9E5}"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997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3124F8-39A2-4225-801A-72863D091635}"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270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F2447-3E67-4E21-AF64-FF317EEF98B4}"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4720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6F43D2-E629-429C-ADE8-B7A055A6AB87}"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288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18D3E1-88FA-4677-8885-CFB3F8316A2A}"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8682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2C1B7-5F0B-45D4-B067-EE5BB87F1CC4}"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3812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46660A-61D0-4D04-A19D-2F041C835D6B}"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182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14C7B-2964-4CA3-804C-47798B54800E}"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964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D11EE-D570-4C72-88F1-92EC4FDECD3D}"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010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C6BECD-B0F8-4275-9E2E-97B8964E7A96}" type="datetime1">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378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74735-2B03-4ADA-9393-A397520BEE31}" type="datetime1">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862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AA7633-1806-4C1E-B810-B70B757004C8}" type="datetime1">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835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299C1-8627-4EDD-BD55-AFF79BC6BF41}" type="datetime1">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572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78972D-67AF-4F09-97DB-38A7E161C171}" type="datetime1">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470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6D4A4562-63BC-4B5E-9000-79C02481BBE9}" type="datetime1">
              <a:rPr lang="en-US" smtClean="0"/>
              <a:t>4/14/2020</a:t>
            </a:fld>
            <a:endParaRPr lang="en-US" dirty="0"/>
          </a:p>
        </p:txBody>
      </p:sp>
    </p:spTree>
    <p:extLst>
      <p:ext uri="{BB962C8B-B14F-4D97-AF65-F5344CB8AC3E}">
        <p14:creationId xmlns:p14="http://schemas.microsoft.com/office/powerpoint/2010/main" val="122477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D26E34-D996-4A57-8611-7327E6E1A3BC}" type="datetime1">
              <a:rPr lang="en-US" smtClean="0"/>
              <a:t>4/14/2020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10465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066925"/>
            <a:ext cx="7766936" cy="3322174"/>
          </a:xfrm>
        </p:spPr>
        <p:txBody>
          <a:bodyPr/>
          <a:lstStyle/>
          <a:p>
            <a:pPr algn="ctr"/>
            <a:r>
              <a:rPr lang="en-US" dirty="0"/>
              <a:t>Littleton </a:t>
            </a:r>
            <a:br>
              <a:rPr lang="en-US" dirty="0"/>
            </a:br>
            <a:r>
              <a:rPr lang="en-US" dirty="0"/>
              <a:t>Wastewater Collection System </a:t>
            </a:r>
            <a:br>
              <a:rPr lang="en-US" dirty="0"/>
            </a:br>
            <a:r>
              <a:rPr lang="en-US" dirty="0"/>
              <a:t>Asset Management</a:t>
            </a:r>
          </a:p>
        </p:txBody>
      </p:sp>
      <p:sp>
        <p:nvSpPr>
          <p:cNvPr id="3" name="Subtitle 2"/>
          <p:cNvSpPr>
            <a:spLocks noGrp="1"/>
          </p:cNvSpPr>
          <p:nvPr>
            <p:ph type="subTitle" idx="1"/>
          </p:nvPr>
        </p:nvSpPr>
        <p:spPr>
          <a:xfrm>
            <a:off x="4282545" y="5610846"/>
            <a:ext cx="2215978" cy="561975"/>
          </a:xfrm>
        </p:spPr>
        <p:txBody>
          <a:bodyPr>
            <a:normAutofit/>
          </a:bodyPr>
          <a:lstStyle/>
          <a:p>
            <a:r>
              <a:rPr lang="en-US" dirty="0"/>
              <a:t>March 23, 2020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7078" y="5891834"/>
            <a:ext cx="1000525" cy="8797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060" y="585710"/>
            <a:ext cx="1428949" cy="1428949"/>
          </a:xfrm>
          <a:prstGeom prst="rect">
            <a:avLst/>
          </a:prstGeom>
        </p:spPr>
      </p:pic>
      <p:sp>
        <p:nvSpPr>
          <p:cNvPr id="6" name="Slide Number Placeholder 5">
            <a:extLst>
              <a:ext uri="{FF2B5EF4-FFF2-40B4-BE49-F238E27FC236}">
                <a16:creationId xmlns:a16="http://schemas.microsoft.com/office/drawing/2014/main" xmlns="" id="{53C7CFC4-1E7C-4F8F-B744-87574F104360}"/>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97323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9150"/>
          </a:xfrm>
        </p:spPr>
        <p:txBody>
          <a:bodyPr/>
          <a:lstStyle/>
          <a:p>
            <a:r>
              <a:rPr lang="en-US" dirty="0"/>
              <a:t>Probability of Failure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7" name="Content Placeholder 2">
            <a:extLst>
              <a:ext uri="{FF2B5EF4-FFF2-40B4-BE49-F238E27FC236}">
                <a16:creationId xmlns:a16="http://schemas.microsoft.com/office/drawing/2014/main" xmlns="" id="{9B7C3D02-1BFB-441D-8020-FC32151BE5B9}"/>
              </a:ext>
            </a:extLst>
          </p:cNvPr>
          <p:cNvSpPr>
            <a:spLocks noGrp="1"/>
          </p:cNvSpPr>
          <p:nvPr>
            <p:ph idx="1"/>
          </p:nvPr>
        </p:nvSpPr>
        <p:spPr>
          <a:xfrm>
            <a:off x="677333" y="1300163"/>
            <a:ext cx="9061979" cy="5314950"/>
          </a:xfrm>
        </p:spPr>
        <p:txBody>
          <a:bodyPr>
            <a:normAutofit/>
          </a:bodyPr>
          <a:lstStyle/>
          <a:p>
            <a:r>
              <a:rPr lang="en-US" sz="2400" dirty="0"/>
              <a:t>Pipe Age</a:t>
            </a:r>
          </a:p>
          <a:p>
            <a:pPr lvl="1"/>
            <a:r>
              <a:rPr lang="en-US" sz="2000" dirty="0"/>
              <a:t>Existing Records</a:t>
            </a:r>
          </a:p>
          <a:p>
            <a:pPr lvl="1"/>
            <a:r>
              <a:rPr lang="en-US" sz="2000" dirty="0"/>
              <a:t>Pipe Material</a:t>
            </a:r>
          </a:p>
          <a:p>
            <a:r>
              <a:rPr lang="en-US" sz="2400" dirty="0"/>
              <a:t>Manhole Material</a:t>
            </a:r>
          </a:p>
          <a:p>
            <a:pPr lvl="1"/>
            <a:endParaRPr lang="en-US" dirty="0"/>
          </a:p>
          <a:p>
            <a:endParaRPr lang="en-US" dirty="0"/>
          </a:p>
        </p:txBody>
      </p:sp>
      <p:graphicFrame>
        <p:nvGraphicFramePr>
          <p:cNvPr id="5" name="Table 4">
            <a:extLst>
              <a:ext uri="{FF2B5EF4-FFF2-40B4-BE49-F238E27FC236}">
                <a16:creationId xmlns:a16="http://schemas.microsoft.com/office/drawing/2014/main" xmlns="" id="{C4F67B47-0E20-4A5C-B994-3D181AC7367E}"/>
              </a:ext>
            </a:extLst>
          </p:cNvPr>
          <p:cNvGraphicFramePr>
            <a:graphicFrameLocks noGrp="1"/>
          </p:cNvGraphicFramePr>
          <p:nvPr>
            <p:extLst>
              <p:ext uri="{D42A27DB-BD31-4B8C-83A1-F6EECF244321}">
                <p14:modId xmlns:p14="http://schemas.microsoft.com/office/powerpoint/2010/main" val="3451918054"/>
              </p:ext>
            </p:extLst>
          </p:nvPr>
        </p:nvGraphicFramePr>
        <p:xfrm>
          <a:off x="1199677" y="3341780"/>
          <a:ext cx="7551982" cy="2426843"/>
        </p:xfrm>
        <a:graphic>
          <a:graphicData uri="http://schemas.openxmlformats.org/drawingml/2006/table">
            <a:tbl>
              <a:tblPr firstRow="1" firstCol="1" bandRow="1">
                <a:tableStyleId>{5C22544A-7EE6-4342-B048-85BDC9FD1C3A}</a:tableStyleId>
              </a:tblPr>
              <a:tblGrid>
                <a:gridCol w="1715849">
                  <a:extLst>
                    <a:ext uri="{9D8B030D-6E8A-4147-A177-3AD203B41FA5}">
                      <a16:colId xmlns:a16="http://schemas.microsoft.com/office/drawing/2014/main" xmlns="" val="831009351"/>
                    </a:ext>
                  </a:extLst>
                </a:gridCol>
                <a:gridCol w="2279441">
                  <a:extLst>
                    <a:ext uri="{9D8B030D-6E8A-4147-A177-3AD203B41FA5}">
                      <a16:colId xmlns:a16="http://schemas.microsoft.com/office/drawing/2014/main" xmlns="" val="2243743875"/>
                    </a:ext>
                  </a:extLst>
                </a:gridCol>
                <a:gridCol w="1778346">
                  <a:extLst>
                    <a:ext uri="{9D8B030D-6E8A-4147-A177-3AD203B41FA5}">
                      <a16:colId xmlns:a16="http://schemas.microsoft.com/office/drawing/2014/main" xmlns="" val="3304242018"/>
                    </a:ext>
                  </a:extLst>
                </a:gridCol>
                <a:gridCol w="1778346">
                  <a:extLst>
                    <a:ext uri="{9D8B030D-6E8A-4147-A177-3AD203B41FA5}">
                      <a16:colId xmlns:a16="http://schemas.microsoft.com/office/drawing/2014/main" xmlns="" val="2257443288"/>
                    </a:ext>
                  </a:extLst>
                </a:gridCol>
              </a:tblGrid>
              <a:tr h="0">
                <a:tc>
                  <a:txBody>
                    <a:bodyPr/>
                    <a:lstStyle/>
                    <a:p>
                      <a:pPr marL="0" marR="0" algn="ctr">
                        <a:lnSpc>
                          <a:spcPct val="107000"/>
                        </a:lnSpc>
                        <a:spcBef>
                          <a:spcPts val="0"/>
                        </a:spcBef>
                        <a:spcAft>
                          <a:spcPts val="0"/>
                        </a:spcAft>
                      </a:pPr>
                      <a:r>
                        <a:rPr lang="en-US" sz="1200">
                          <a:effectLst/>
                        </a:rPr>
                        <a:t>Asset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200">
                          <a:effectLst/>
                        </a:rPr>
                        <a:t>Asset Component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200">
                          <a:effectLst/>
                        </a:rPr>
                        <a:t>Probability of Failure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86706518"/>
                  </a:ext>
                </a:extLst>
              </a:tr>
              <a:tr h="119380">
                <a:tc rowSpan="11">
                  <a:txBody>
                    <a:bodyPr/>
                    <a:lstStyle/>
                    <a:p>
                      <a:pPr marL="0" marR="0" algn="ctr">
                        <a:lnSpc>
                          <a:spcPct val="107000"/>
                        </a:lnSpc>
                        <a:spcBef>
                          <a:spcPts val="0"/>
                        </a:spcBef>
                        <a:spcAft>
                          <a:spcPts val="0"/>
                        </a:spcAft>
                      </a:pPr>
                      <a:r>
                        <a:rPr lang="en-US" sz="1200">
                          <a:effectLst/>
                        </a:rPr>
                        <a:t>Collection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6">
                  <a:txBody>
                    <a:bodyPr/>
                    <a:lstStyle/>
                    <a:p>
                      <a:pPr marL="0" marR="0" algn="ctr">
                        <a:lnSpc>
                          <a:spcPct val="107000"/>
                        </a:lnSpc>
                        <a:spcBef>
                          <a:spcPts val="0"/>
                        </a:spcBef>
                        <a:spcAft>
                          <a:spcPts val="0"/>
                        </a:spcAft>
                      </a:pPr>
                      <a:r>
                        <a:rPr lang="en-US" sz="1200">
                          <a:effectLst/>
                        </a:rPr>
                        <a:t>Sewer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VC (Vitrified Clay)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4880962"/>
                  </a:ext>
                </a:extLst>
              </a:tr>
              <a:tr h="11938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AC (Asbestos Cement)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Minor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07272757"/>
                  </a:ext>
                </a:extLst>
              </a:tr>
              <a:tr h="11938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RCP (Reinforced Concrete)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Minor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54334759"/>
                  </a:ext>
                </a:extLst>
              </a:tr>
              <a:tr h="11938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PVC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04611210"/>
                  </a:ext>
                </a:extLst>
              </a:tr>
              <a:tr h="11938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Mixed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30202021"/>
                  </a:ext>
                </a:extLst>
              </a:tr>
              <a:tr h="11938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a:effectLst/>
                        </a:rPr>
                        <a:t>Unknown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Minor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65742626"/>
                  </a:ext>
                </a:extLst>
              </a:tr>
              <a:tr h="119380">
                <a:tc vMerge="1">
                  <a:txBody>
                    <a:bodyPr/>
                    <a:lstStyle/>
                    <a:p>
                      <a:endParaRPr lang="en-US"/>
                    </a:p>
                  </a:txBody>
                  <a:tcPr/>
                </a:tc>
                <a:tc rowSpan="5">
                  <a:txBody>
                    <a:bodyPr/>
                    <a:lstStyle/>
                    <a:p>
                      <a:pPr marL="0" marR="0" algn="ctr">
                        <a:lnSpc>
                          <a:spcPct val="107000"/>
                        </a:lnSpc>
                        <a:spcBef>
                          <a:spcPts val="0"/>
                        </a:spcBef>
                        <a:spcAft>
                          <a:spcPts val="0"/>
                        </a:spcAft>
                      </a:pPr>
                      <a:r>
                        <a:rPr lang="en-US" sz="1200" dirty="0">
                          <a:effectLst/>
                        </a:rPr>
                        <a:t>Manholes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dirty="0">
                          <a:effectLst/>
                        </a:rPr>
                        <a:t>Brick</a:t>
                      </a:r>
                      <a:endParaRPr lang="en-US" dirty="0"/>
                    </a:p>
                  </a:txBody>
                  <a:tcPr marL="68580" marR="68580" marT="0" marB="0" anchor="ctr"/>
                </a:tc>
                <a:tc>
                  <a:txBody>
                    <a:bodyPr/>
                    <a:lstStyle/>
                    <a:p>
                      <a:pPr marL="0" marR="0" algn="ctr">
                        <a:lnSpc>
                          <a:spcPct val="107000"/>
                        </a:lnSpc>
                        <a:spcBef>
                          <a:spcPts val="0"/>
                        </a:spcBef>
                        <a:spcAft>
                          <a:spcPts val="0"/>
                        </a:spcAft>
                      </a:pPr>
                      <a:r>
                        <a:rPr lang="en-US" sz="1200">
                          <a:effectLst/>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23083258"/>
                  </a:ext>
                </a:extLst>
              </a:tr>
              <a:tr h="119380">
                <a:tc vMerge="1">
                  <a:txBody>
                    <a:bodyPr/>
                    <a:lstStyle/>
                    <a:p>
                      <a:endParaRPr lang="en-US"/>
                    </a:p>
                  </a:txBody>
                  <a:tcPr/>
                </a:tc>
                <a:tc vMerge="1">
                  <a:txBody>
                    <a:bodyPr/>
                    <a:lstStyle/>
                    <a:p>
                      <a:endParaRPr lang="en-US"/>
                    </a:p>
                  </a:txBody>
                  <a:tcPr/>
                </a:tc>
                <a:tc>
                  <a:txBody>
                    <a:bodyPr/>
                    <a:lstStyle/>
                    <a:p>
                      <a:pPr algn="ctr"/>
                      <a:r>
                        <a:rPr lang="en-US" sz="1200" dirty="0">
                          <a:effectLst/>
                        </a:rPr>
                        <a:t>Block</a:t>
                      </a:r>
                      <a:endParaRPr lang="en-US" dirty="0"/>
                    </a:p>
                  </a:txBody>
                  <a:tcPr marL="68580" marR="68580" marT="0" marB="0" anchor="ctr"/>
                </a:tc>
                <a:tc>
                  <a:txBody>
                    <a:bodyPr/>
                    <a:lstStyle/>
                    <a:p>
                      <a:pPr marL="0" marR="0" algn="ctr">
                        <a:lnSpc>
                          <a:spcPct val="107000"/>
                        </a:lnSpc>
                        <a:spcBef>
                          <a:spcPts val="0"/>
                        </a:spcBef>
                        <a:spcAft>
                          <a:spcPts val="0"/>
                        </a:spcAft>
                      </a:pPr>
                      <a:r>
                        <a:rPr lang="en-US" sz="1200">
                          <a:effectLst/>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34165281"/>
                  </a:ext>
                </a:extLst>
              </a:tr>
              <a:tr h="119380">
                <a:tc vMerge="1">
                  <a:txBody>
                    <a:bodyPr/>
                    <a:lstStyle/>
                    <a:p>
                      <a:endParaRPr lang="en-US"/>
                    </a:p>
                  </a:txBody>
                  <a:tcPr/>
                </a:tc>
                <a:tc vMerge="1">
                  <a:txBody>
                    <a:bodyPr/>
                    <a:lstStyle/>
                    <a:p>
                      <a:endParaRPr lang="en-US"/>
                    </a:p>
                  </a:txBody>
                  <a:tcPr/>
                </a:tc>
                <a:tc>
                  <a:txBody>
                    <a:bodyPr/>
                    <a:lstStyle/>
                    <a:p>
                      <a:pPr algn="ctr"/>
                      <a:r>
                        <a:rPr lang="en-US" sz="1200" dirty="0">
                          <a:effectLst/>
                        </a:rPr>
                        <a:t>Poured</a:t>
                      </a:r>
                      <a:endParaRPr lang="en-US" dirty="0"/>
                    </a:p>
                  </a:txBody>
                  <a:tcPr marL="68580" marR="68580" marT="0" marB="0" anchor="ctr"/>
                </a:tc>
                <a:tc>
                  <a:txBody>
                    <a:bodyPr/>
                    <a:lstStyle/>
                    <a:p>
                      <a:pPr marL="0" marR="0" algn="ctr">
                        <a:lnSpc>
                          <a:spcPct val="107000"/>
                        </a:lnSpc>
                        <a:spcBef>
                          <a:spcPts val="0"/>
                        </a:spcBef>
                        <a:spcAft>
                          <a:spcPts val="0"/>
                        </a:spcAft>
                      </a:pPr>
                      <a:r>
                        <a:rPr lang="en-US" sz="1200">
                          <a:effectLst/>
                        </a:rPr>
                        <a:t>Minor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72072643"/>
                  </a:ext>
                </a:extLst>
              </a:tr>
              <a:tr h="119380">
                <a:tc vMerge="1">
                  <a:txBody>
                    <a:bodyPr/>
                    <a:lstStyle/>
                    <a:p>
                      <a:endParaRPr lang="en-US"/>
                    </a:p>
                  </a:txBody>
                  <a:tcPr/>
                </a:tc>
                <a:tc vMerge="1">
                  <a:txBody>
                    <a:bodyPr/>
                    <a:lstStyle/>
                    <a:p>
                      <a:endParaRPr lang="en-US"/>
                    </a:p>
                  </a:txBody>
                  <a:tcPr/>
                </a:tc>
                <a:tc>
                  <a:txBody>
                    <a:bodyPr/>
                    <a:lstStyle/>
                    <a:p>
                      <a:pPr algn="ctr"/>
                      <a:r>
                        <a:rPr lang="en-US" sz="1200" dirty="0">
                          <a:effectLst/>
                        </a:rPr>
                        <a:t>Precast</a:t>
                      </a:r>
                      <a:endParaRPr lang="en-US" dirty="0"/>
                    </a:p>
                  </a:txBody>
                  <a:tcPr marL="68580" marR="68580" marT="0" marB="0" anchor="ctr"/>
                </a:tc>
                <a:tc>
                  <a:txBody>
                    <a:bodyPr/>
                    <a:lstStyle/>
                    <a:p>
                      <a:pPr marL="0" marR="0" algn="ctr">
                        <a:lnSpc>
                          <a:spcPct val="107000"/>
                        </a:lnSpc>
                        <a:spcBef>
                          <a:spcPts val="0"/>
                        </a:spcBef>
                        <a:spcAft>
                          <a:spcPts val="0"/>
                        </a:spcAft>
                      </a:pPr>
                      <a:r>
                        <a:rPr lang="en-US" sz="1200">
                          <a:effectLst/>
                        </a:rPr>
                        <a:t>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65822692"/>
                  </a:ext>
                </a:extLst>
              </a:tr>
              <a:tr h="119380">
                <a:tc vMerge="1">
                  <a:txBody>
                    <a:bodyPr/>
                    <a:lstStyle/>
                    <a:p>
                      <a:endParaRPr lang="en-US"/>
                    </a:p>
                  </a:txBody>
                  <a:tcPr/>
                </a:tc>
                <a:tc vMerge="1">
                  <a:txBody>
                    <a:bodyPr/>
                    <a:lstStyle/>
                    <a:p>
                      <a:endParaRPr lang="en-US"/>
                    </a:p>
                  </a:txBody>
                  <a:tcPr/>
                </a:tc>
                <a:tc>
                  <a:txBody>
                    <a:bodyPr/>
                    <a:lstStyle/>
                    <a:p>
                      <a:pPr algn="ctr"/>
                      <a:r>
                        <a:rPr lang="en-US" sz="1200" dirty="0">
                          <a:effectLst/>
                        </a:rPr>
                        <a:t>Unknown</a:t>
                      </a:r>
                      <a:endParaRPr lang="en-US" dirty="0"/>
                    </a:p>
                  </a:txBody>
                  <a:tcPr marL="68580" marR="68580" marT="0" marB="0" anchor="ctr"/>
                </a:tc>
                <a:tc>
                  <a:txBody>
                    <a:bodyPr/>
                    <a:lstStyle/>
                    <a:p>
                      <a:pPr marL="0" marR="0" algn="ctr">
                        <a:lnSpc>
                          <a:spcPct val="107000"/>
                        </a:lnSpc>
                        <a:spcBef>
                          <a:spcPts val="0"/>
                        </a:spcBef>
                        <a:spcAft>
                          <a:spcPts val="0"/>
                        </a:spcAft>
                      </a:pPr>
                      <a:r>
                        <a:rPr lang="en-US" sz="1200" dirty="0">
                          <a:effectLst/>
                        </a:rPr>
                        <a:t>Moderate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4442165"/>
                  </a:ext>
                </a:extLst>
              </a:tr>
            </a:tbl>
          </a:graphicData>
        </a:graphic>
      </p:graphicFrame>
      <p:sp>
        <p:nvSpPr>
          <p:cNvPr id="3" name="Slide Number Placeholder 2">
            <a:extLst>
              <a:ext uri="{FF2B5EF4-FFF2-40B4-BE49-F238E27FC236}">
                <a16:creationId xmlns:a16="http://schemas.microsoft.com/office/drawing/2014/main" xmlns="" id="{9817D6A2-AA5C-4C15-9203-E45B5E8E3219}"/>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69099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9150"/>
          </a:xfrm>
        </p:spPr>
        <p:txBody>
          <a:bodyPr/>
          <a:lstStyle/>
          <a:p>
            <a:r>
              <a:rPr lang="en-US" dirty="0"/>
              <a:t>Consequence of Failure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7" name="Content Placeholder 2">
            <a:extLst>
              <a:ext uri="{FF2B5EF4-FFF2-40B4-BE49-F238E27FC236}">
                <a16:creationId xmlns:a16="http://schemas.microsoft.com/office/drawing/2014/main" xmlns="" id="{9B7C3D02-1BFB-441D-8020-FC32151BE5B9}"/>
              </a:ext>
            </a:extLst>
          </p:cNvPr>
          <p:cNvSpPr>
            <a:spLocks noGrp="1"/>
          </p:cNvSpPr>
          <p:nvPr>
            <p:ph idx="1"/>
          </p:nvPr>
        </p:nvSpPr>
        <p:spPr>
          <a:xfrm>
            <a:off x="677333" y="1300163"/>
            <a:ext cx="9061979" cy="5314950"/>
          </a:xfrm>
        </p:spPr>
        <p:txBody>
          <a:bodyPr>
            <a:normAutofit/>
          </a:bodyPr>
          <a:lstStyle/>
          <a:p>
            <a:r>
              <a:rPr lang="en-US" sz="2400" dirty="0"/>
              <a:t>Factors to consider when identifying the areas with the highest consequence of failure:</a:t>
            </a:r>
          </a:p>
          <a:p>
            <a:pPr lvl="1"/>
            <a:r>
              <a:rPr lang="en-US" sz="2200" dirty="0"/>
              <a:t>Location within the system</a:t>
            </a:r>
          </a:p>
          <a:p>
            <a:pPr lvl="1"/>
            <a:r>
              <a:rPr lang="en-US" sz="2200" dirty="0"/>
              <a:t>The amount of wastewater being conveyed, and </a:t>
            </a:r>
          </a:p>
          <a:p>
            <a:pPr lvl="1"/>
            <a:r>
              <a:rPr lang="en-US" sz="2200" dirty="0"/>
              <a:t>Proximity to environmental resources.</a:t>
            </a:r>
          </a:p>
          <a:p>
            <a:pPr lvl="1"/>
            <a:endParaRPr lang="en-US" dirty="0"/>
          </a:p>
          <a:p>
            <a:endParaRPr lang="en-US" dirty="0"/>
          </a:p>
        </p:txBody>
      </p:sp>
      <p:graphicFrame>
        <p:nvGraphicFramePr>
          <p:cNvPr id="3" name="Table 2">
            <a:extLst>
              <a:ext uri="{FF2B5EF4-FFF2-40B4-BE49-F238E27FC236}">
                <a16:creationId xmlns:a16="http://schemas.microsoft.com/office/drawing/2014/main" xmlns="" id="{0611E14E-3CDB-4847-86F6-0DB6616F6DB8}"/>
              </a:ext>
            </a:extLst>
          </p:cNvPr>
          <p:cNvGraphicFramePr>
            <a:graphicFrameLocks noGrp="1"/>
          </p:cNvGraphicFramePr>
          <p:nvPr>
            <p:extLst>
              <p:ext uri="{D42A27DB-BD31-4B8C-83A1-F6EECF244321}">
                <p14:modId xmlns:p14="http://schemas.microsoft.com/office/powerpoint/2010/main" val="1955771572"/>
              </p:ext>
            </p:extLst>
          </p:nvPr>
        </p:nvGraphicFramePr>
        <p:xfrm>
          <a:off x="2813809" y="3635330"/>
          <a:ext cx="4885690" cy="1311275"/>
        </p:xfrm>
        <a:graphic>
          <a:graphicData uri="http://schemas.openxmlformats.org/drawingml/2006/table">
            <a:tbl>
              <a:tblPr firstRow="1" firstCol="1" bandRow="1">
                <a:tableStyleId>{5C22544A-7EE6-4342-B048-85BDC9FD1C3A}</a:tableStyleId>
              </a:tblPr>
              <a:tblGrid>
                <a:gridCol w="3711575">
                  <a:extLst>
                    <a:ext uri="{9D8B030D-6E8A-4147-A177-3AD203B41FA5}">
                      <a16:colId xmlns:a16="http://schemas.microsoft.com/office/drawing/2014/main" xmlns="" val="1591543708"/>
                    </a:ext>
                  </a:extLst>
                </a:gridCol>
                <a:gridCol w="1174115">
                  <a:extLst>
                    <a:ext uri="{9D8B030D-6E8A-4147-A177-3AD203B41FA5}">
                      <a16:colId xmlns:a16="http://schemas.microsoft.com/office/drawing/2014/main" xmlns="" val="2946863664"/>
                    </a:ext>
                  </a:extLst>
                </a:gridCol>
              </a:tblGrid>
              <a:tr h="0">
                <a:tc>
                  <a:txBody>
                    <a:bodyPr/>
                    <a:lstStyle/>
                    <a:p>
                      <a:pPr marL="0" marR="0" algn="ctr">
                        <a:lnSpc>
                          <a:spcPct val="107000"/>
                        </a:lnSpc>
                        <a:spcBef>
                          <a:spcPts val="0"/>
                        </a:spcBef>
                        <a:spcAft>
                          <a:spcPts val="0"/>
                        </a:spcAft>
                      </a:pPr>
                      <a:r>
                        <a:rPr lang="en-US" sz="1200">
                          <a:effectLst/>
                        </a:rPr>
                        <a:t>Asset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Consequence of Failure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3665127"/>
                  </a:ext>
                </a:extLst>
              </a:tr>
              <a:tr h="119380">
                <a:tc>
                  <a:txBody>
                    <a:bodyPr/>
                    <a:lstStyle/>
                    <a:p>
                      <a:pPr marL="0" marR="0">
                        <a:lnSpc>
                          <a:spcPct val="107000"/>
                        </a:lnSpc>
                        <a:spcBef>
                          <a:spcPts val="0"/>
                        </a:spcBef>
                        <a:spcAft>
                          <a:spcPts val="0"/>
                        </a:spcAft>
                      </a:pPr>
                      <a:r>
                        <a:rPr lang="en-US" sz="1200">
                          <a:effectLst/>
                        </a:rPr>
                        <a:t>Trunkline/Interceptor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Major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14791379"/>
                  </a:ext>
                </a:extLst>
              </a:tr>
              <a:tr h="119380">
                <a:tc>
                  <a:txBody>
                    <a:bodyPr/>
                    <a:lstStyle/>
                    <a:p>
                      <a:pPr marL="0" marR="0">
                        <a:lnSpc>
                          <a:spcPct val="107000"/>
                        </a:lnSpc>
                        <a:spcBef>
                          <a:spcPts val="0"/>
                        </a:spcBef>
                        <a:spcAft>
                          <a:spcPts val="0"/>
                        </a:spcAft>
                      </a:pPr>
                      <a:r>
                        <a:rPr lang="en-US" sz="1200" dirty="0">
                          <a:effectLst/>
                        </a:rPr>
                        <a:t>State highways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75460181"/>
                  </a:ext>
                </a:extLst>
              </a:tr>
              <a:tr h="119380">
                <a:tc>
                  <a:txBody>
                    <a:bodyPr/>
                    <a:lstStyle/>
                    <a:p>
                      <a:pPr marL="0" marR="0">
                        <a:lnSpc>
                          <a:spcPct val="107000"/>
                        </a:lnSpc>
                        <a:spcBef>
                          <a:spcPts val="0"/>
                        </a:spcBef>
                        <a:spcAft>
                          <a:spcPts val="0"/>
                        </a:spcAft>
                      </a:pPr>
                      <a:r>
                        <a:rPr lang="en-US" sz="1200">
                          <a:effectLst/>
                        </a:rPr>
                        <a:t>Areas connecting state highways to trunklines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71989283"/>
                  </a:ext>
                </a:extLst>
              </a:tr>
              <a:tr h="119380">
                <a:tc>
                  <a:txBody>
                    <a:bodyPr/>
                    <a:lstStyle/>
                    <a:p>
                      <a:pPr marL="0" marR="0">
                        <a:lnSpc>
                          <a:spcPct val="107000"/>
                        </a:lnSpc>
                        <a:spcBef>
                          <a:spcPts val="0"/>
                        </a:spcBef>
                        <a:spcAft>
                          <a:spcPts val="0"/>
                        </a:spcAft>
                      </a:pPr>
                      <a:r>
                        <a:rPr lang="en-US" sz="1200">
                          <a:effectLst/>
                        </a:rPr>
                        <a:t>Town Streets collecting other Streets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Minor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82920856"/>
                  </a:ext>
                </a:extLst>
              </a:tr>
              <a:tr h="119380">
                <a:tc>
                  <a:txBody>
                    <a:bodyPr/>
                    <a:lstStyle/>
                    <a:p>
                      <a:pPr marL="0" marR="0">
                        <a:lnSpc>
                          <a:spcPct val="107000"/>
                        </a:lnSpc>
                        <a:spcBef>
                          <a:spcPts val="0"/>
                        </a:spcBef>
                        <a:spcAft>
                          <a:spcPts val="0"/>
                        </a:spcAft>
                      </a:pPr>
                      <a:r>
                        <a:rPr lang="en-US" sz="1200" dirty="0">
                          <a:effectLst/>
                        </a:rPr>
                        <a:t>Dead End Mains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Negligible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09666837"/>
                  </a:ext>
                </a:extLst>
              </a:tr>
            </a:tbl>
          </a:graphicData>
        </a:graphic>
      </p:graphicFrame>
      <p:graphicFrame>
        <p:nvGraphicFramePr>
          <p:cNvPr id="6" name="Table 5">
            <a:extLst>
              <a:ext uri="{FF2B5EF4-FFF2-40B4-BE49-F238E27FC236}">
                <a16:creationId xmlns:a16="http://schemas.microsoft.com/office/drawing/2014/main" xmlns="" id="{67D07C19-8DF1-4CE0-8DEC-E14CC80A0FF5}"/>
              </a:ext>
            </a:extLst>
          </p:cNvPr>
          <p:cNvGraphicFramePr>
            <a:graphicFrameLocks noGrp="1"/>
          </p:cNvGraphicFramePr>
          <p:nvPr>
            <p:extLst>
              <p:ext uri="{D42A27DB-BD31-4B8C-83A1-F6EECF244321}">
                <p14:modId xmlns:p14="http://schemas.microsoft.com/office/powerpoint/2010/main" val="1449496323"/>
              </p:ext>
            </p:extLst>
          </p:nvPr>
        </p:nvGraphicFramePr>
        <p:xfrm>
          <a:off x="3495482" y="5192740"/>
          <a:ext cx="3522345" cy="1125347"/>
        </p:xfrm>
        <a:graphic>
          <a:graphicData uri="http://schemas.openxmlformats.org/drawingml/2006/table">
            <a:tbl>
              <a:tblPr firstRow="1" firstCol="1" bandRow="1">
                <a:tableStyleId>{5C22544A-7EE6-4342-B048-85BDC9FD1C3A}</a:tableStyleId>
              </a:tblPr>
              <a:tblGrid>
                <a:gridCol w="1174115">
                  <a:extLst>
                    <a:ext uri="{9D8B030D-6E8A-4147-A177-3AD203B41FA5}">
                      <a16:colId xmlns:a16="http://schemas.microsoft.com/office/drawing/2014/main" xmlns="" val="3918731600"/>
                    </a:ext>
                  </a:extLst>
                </a:gridCol>
                <a:gridCol w="1174115">
                  <a:extLst>
                    <a:ext uri="{9D8B030D-6E8A-4147-A177-3AD203B41FA5}">
                      <a16:colId xmlns:a16="http://schemas.microsoft.com/office/drawing/2014/main" xmlns="" val="3975955103"/>
                    </a:ext>
                  </a:extLst>
                </a:gridCol>
                <a:gridCol w="1174115">
                  <a:extLst>
                    <a:ext uri="{9D8B030D-6E8A-4147-A177-3AD203B41FA5}">
                      <a16:colId xmlns:a16="http://schemas.microsoft.com/office/drawing/2014/main" xmlns="" val="518968438"/>
                    </a:ext>
                  </a:extLst>
                </a:gridCol>
              </a:tblGrid>
              <a:tr h="0">
                <a:tc>
                  <a:txBody>
                    <a:bodyPr/>
                    <a:lstStyle/>
                    <a:p>
                      <a:pPr marL="0" marR="0" algn="ctr">
                        <a:lnSpc>
                          <a:spcPct val="107000"/>
                        </a:lnSpc>
                        <a:spcBef>
                          <a:spcPts val="0"/>
                        </a:spcBef>
                        <a:spcAft>
                          <a:spcPts val="0"/>
                        </a:spcAft>
                      </a:pPr>
                      <a:r>
                        <a:rPr lang="en-US" sz="1200">
                          <a:effectLst/>
                        </a:rPr>
                        <a:t>Consequence of Failure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Pipe Length (ft)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 of 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60760181"/>
                  </a:ext>
                </a:extLst>
              </a:tr>
              <a:tr h="119380">
                <a:tc>
                  <a:txBody>
                    <a:bodyPr/>
                    <a:lstStyle/>
                    <a:p>
                      <a:pPr marL="0" marR="0" algn="ctr">
                        <a:lnSpc>
                          <a:spcPct val="107000"/>
                        </a:lnSpc>
                        <a:spcBef>
                          <a:spcPts val="0"/>
                        </a:spcBef>
                        <a:spcAft>
                          <a:spcPts val="0"/>
                        </a:spcAft>
                      </a:pPr>
                      <a:r>
                        <a:rPr lang="en-US" sz="1200">
                          <a:effectLst/>
                        </a:rPr>
                        <a:t>Major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12,300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81030222"/>
                  </a:ext>
                </a:extLst>
              </a:tr>
              <a:tr h="0">
                <a:tc>
                  <a:txBody>
                    <a:bodyPr/>
                    <a:lstStyle/>
                    <a:p>
                      <a:pPr marL="0" marR="0" algn="ctr">
                        <a:lnSpc>
                          <a:spcPct val="107000"/>
                        </a:lnSpc>
                        <a:spcBef>
                          <a:spcPts val="0"/>
                        </a:spcBef>
                        <a:spcAft>
                          <a:spcPts val="0"/>
                        </a:spcAft>
                      </a:pPr>
                      <a:r>
                        <a:rPr lang="en-US" sz="1200" dirty="0">
                          <a:effectLst/>
                        </a:rPr>
                        <a:t>Moderate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35,400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77069442"/>
                  </a:ext>
                </a:extLst>
              </a:tr>
              <a:tr h="119380">
                <a:tc>
                  <a:txBody>
                    <a:bodyPr/>
                    <a:lstStyle/>
                    <a:p>
                      <a:pPr marL="0" marR="0" algn="ctr">
                        <a:lnSpc>
                          <a:spcPct val="107000"/>
                        </a:lnSpc>
                        <a:spcBef>
                          <a:spcPts val="0"/>
                        </a:spcBef>
                        <a:spcAft>
                          <a:spcPts val="0"/>
                        </a:spcAft>
                      </a:pPr>
                      <a:r>
                        <a:rPr lang="en-US" sz="1200">
                          <a:effectLst/>
                        </a:rPr>
                        <a:t>Minor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79,215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70463672"/>
                  </a:ext>
                </a:extLst>
              </a:tr>
              <a:tr h="119380">
                <a:tc>
                  <a:txBody>
                    <a:bodyPr/>
                    <a:lstStyle/>
                    <a:p>
                      <a:pPr marL="0" marR="0" algn="ctr">
                        <a:lnSpc>
                          <a:spcPct val="107000"/>
                        </a:lnSpc>
                        <a:spcBef>
                          <a:spcPts val="0"/>
                        </a:spcBef>
                        <a:spcAft>
                          <a:spcPts val="0"/>
                        </a:spcAft>
                      </a:pPr>
                      <a:r>
                        <a:rPr lang="en-US" sz="1200">
                          <a:effectLst/>
                        </a:rPr>
                        <a:t>Negligible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67,940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34.9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75042797"/>
                  </a:ext>
                </a:extLst>
              </a:tr>
            </a:tbl>
          </a:graphicData>
        </a:graphic>
      </p:graphicFrame>
      <p:sp>
        <p:nvSpPr>
          <p:cNvPr id="5" name="Slide Number Placeholder 4">
            <a:extLst>
              <a:ext uri="{FF2B5EF4-FFF2-40B4-BE49-F238E27FC236}">
                <a16:creationId xmlns:a16="http://schemas.microsoft.com/office/drawing/2014/main" xmlns="" id="{00E0EC4F-3146-4EB1-B542-E4F1E90A47E4}"/>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5941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9150"/>
          </a:xfrm>
        </p:spPr>
        <p:txBody>
          <a:bodyPr/>
          <a:lstStyle/>
          <a:p>
            <a:r>
              <a:rPr lang="en-US" dirty="0"/>
              <a:t>Risk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7" name="Content Placeholder 2">
            <a:extLst>
              <a:ext uri="{FF2B5EF4-FFF2-40B4-BE49-F238E27FC236}">
                <a16:creationId xmlns:a16="http://schemas.microsoft.com/office/drawing/2014/main" xmlns="" id="{9B7C3D02-1BFB-441D-8020-FC32151BE5B9}"/>
              </a:ext>
            </a:extLst>
          </p:cNvPr>
          <p:cNvSpPr>
            <a:spLocks noGrp="1"/>
          </p:cNvSpPr>
          <p:nvPr>
            <p:ph idx="1"/>
          </p:nvPr>
        </p:nvSpPr>
        <p:spPr>
          <a:xfrm>
            <a:off x="677333" y="1300163"/>
            <a:ext cx="9061979" cy="5314950"/>
          </a:xfrm>
        </p:spPr>
        <p:txBody>
          <a:bodyPr>
            <a:normAutofit/>
          </a:bodyPr>
          <a:lstStyle/>
          <a:p>
            <a:r>
              <a:rPr lang="en-US" sz="2000" dirty="0"/>
              <a:t>Risk =  Probability of Failure x Consequence of Failure</a:t>
            </a:r>
          </a:p>
          <a:p>
            <a:pPr lvl="1"/>
            <a:r>
              <a:rPr lang="en-US" sz="1800" dirty="0"/>
              <a:t>High risk assets: Assets that have both a high consequence of failure and a high probability of failure </a:t>
            </a:r>
          </a:p>
          <a:p>
            <a:pPr lvl="1"/>
            <a:r>
              <a:rPr lang="en-US" sz="1800" dirty="0"/>
              <a:t>Medium risk assets:  Assets that have either a high consequence of failure or a high probability of failure</a:t>
            </a:r>
          </a:p>
          <a:p>
            <a:pPr lvl="1"/>
            <a:r>
              <a:rPr lang="en-US" sz="1800" dirty="0"/>
              <a:t>Low risk assets have both a low consequence of failure and a low probability of failure.   </a:t>
            </a:r>
          </a:p>
          <a:p>
            <a:endParaRPr lang="en-US" dirty="0"/>
          </a:p>
          <a:p>
            <a:pPr lvl="1"/>
            <a:endParaRPr lang="en-US" dirty="0"/>
          </a:p>
          <a:p>
            <a:endParaRPr lang="en-US" dirty="0"/>
          </a:p>
        </p:txBody>
      </p:sp>
      <p:pic>
        <p:nvPicPr>
          <p:cNvPr id="5" name="Picture 4">
            <a:extLst>
              <a:ext uri="{FF2B5EF4-FFF2-40B4-BE49-F238E27FC236}">
                <a16:creationId xmlns:a16="http://schemas.microsoft.com/office/drawing/2014/main" xmlns="" id="{715ECD57-CC12-4E2C-B94A-EED6BBAFE982}"/>
              </a:ext>
            </a:extLst>
          </p:cNvPr>
          <p:cNvPicPr>
            <a:picLocks noChangeAspect="1"/>
          </p:cNvPicPr>
          <p:nvPr/>
        </p:nvPicPr>
        <p:blipFill>
          <a:blip r:embed="rId3"/>
          <a:stretch>
            <a:fillRect/>
          </a:stretch>
        </p:blipFill>
        <p:spPr>
          <a:xfrm>
            <a:off x="3257655" y="3528066"/>
            <a:ext cx="3436025" cy="3208042"/>
          </a:xfrm>
          <a:prstGeom prst="rect">
            <a:avLst/>
          </a:prstGeom>
        </p:spPr>
      </p:pic>
      <p:sp>
        <p:nvSpPr>
          <p:cNvPr id="3" name="Slide Number Placeholder 2">
            <a:extLst>
              <a:ext uri="{FF2B5EF4-FFF2-40B4-BE49-F238E27FC236}">
                <a16:creationId xmlns:a16="http://schemas.microsoft.com/office/drawing/2014/main" xmlns="" id="{BA80EEE8-ECDA-41CC-A677-86FC5A097B4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26548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7274"/>
          </a:xfrm>
        </p:spPr>
        <p:txBody>
          <a:bodyPr/>
          <a:lstStyle/>
          <a:p>
            <a:r>
              <a:rPr lang="en-US" dirty="0"/>
              <a:t>High Risk Areas</a:t>
            </a:r>
          </a:p>
        </p:txBody>
      </p:sp>
      <p:sp>
        <p:nvSpPr>
          <p:cNvPr id="3" name="Content Placeholder 2"/>
          <p:cNvSpPr>
            <a:spLocks noGrp="1"/>
          </p:cNvSpPr>
          <p:nvPr>
            <p:ph idx="1"/>
          </p:nvPr>
        </p:nvSpPr>
        <p:spPr/>
        <p:txBody>
          <a:bodyPr/>
          <a:lstStyle/>
          <a:p>
            <a:pPr marL="457200" lvl="1" indent="0">
              <a:buNone/>
            </a:pPr>
            <a:endParaRPr lang="en-US" dirty="0"/>
          </a:p>
          <a:p>
            <a:endParaRPr lang="en-US" sz="16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pic>
        <p:nvPicPr>
          <p:cNvPr id="5" name="Picture 4">
            <a:extLst>
              <a:ext uri="{FF2B5EF4-FFF2-40B4-BE49-F238E27FC236}">
                <a16:creationId xmlns:a16="http://schemas.microsoft.com/office/drawing/2014/main" xmlns="" id="{2AE8795D-01D0-448C-9681-639CAFDF865E}"/>
              </a:ext>
            </a:extLst>
          </p:cNvPr>
          <p:cNvPicPr>
            <a:picLocks noChangeAspect="1"/>
          </p:cNvPicPr>
          <p:nvPr/>
        </p:nvPicPr>
        <p:blipFill>
          <a:blip r:embed="rId3"/>
          <a:stretch>
            <a:fillRect/>
          </a:stretch>
        </p:blipFill>
        <p:spPr>
          <a:xfrm>
            <a:off x="2112066" y="1390299"/>
            <a:ext cx="6313022" cy="5525924"/>
          </a:xfrm>
          <a:prstGeom prst="rect">
            <a:avLst/>
          </a:prstGeom>
        </p:spPr>
      </p:pic>
      <p:sp>
        <p:nvSpPr>
          <p:cNvPr id="6" name="Rectangle 5">
            <a:extLst>
              <a:ext uri="{FF2B5EF4-FFF2-40B4-BE49-F238E27FC236}">
                <a16:creationId xmlns:a16="http://schemas.microsoft.com/office/drawing/2014/main" xmlns="" id="{4F0588DD-A659-470E-9979-91FD7EBC5001}"/>
              </a:ext>
            </a:extLst>
          </p:cNvPr>
          <p:cNvSpPr/>
          <p:nvPr/>
        </p:nvSpPr>
        <p:spPr>
          <a:xfrm>
            <a:off x="5521187" y="1204913"/>
            <a:ext cx="3441838" cy="124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
            <a:extLst>
              <a:ext uri="{FF2B5EF4-FFF2-40B4-BE49-F238E27FC236}">
                <a16:creationId xmlns:a16="http://schemas.microsoft.com/office/drawing/2014/main" xmlns="" id="{28F285DC-9F87-4D98-A37E-8BE367EBF687}"/>
              </a:ext>
            </a:extLst>
          </p:cNvPr>
          <p:cNvGrpSpPr>
            <a:grpSpLocks noChangeAspect="1"/>
          </p:cNvGrpSpPr>
          <p:nvPr/>
        </p:nvGrpSpPr>
        <p:grpSpPr bwMode="auto">
          <a:xfrm>
            <a:off x="8505824" y="1501775"/>
            <a:ext cx="1006475" cy="2917825"/>
            <a:chOff x="5358" y="946"/>
            <a:chExt cx="576" cy="1838"/>
          </a:xfrm>
        </p:grpSpPr>
        <p:sp>
          <p:nvSpPr>
            <p:cNvPr id="9" name="AutoShape 3">
              <a:extLst>
                <a:ext uri="{FF2B5EF4-FFF2-40B4-BE49-F238E27FC236}">
                  <a16:creationId xmlns:a16="http://schemas.microsoft.com/office/drawing/2014/main" xmlns="" id="{D7D0E565-A3DA-48D7-A04E-B8A5E97A6021}"/>
                </a:ext>
              </a:extLst>
            </p:cNvPr>
            <p:cNvSpPr>
              <a:spLocks noChangeAspect="1" noChangeArrowheads="1" noTextEdit="1"/>
            </p:cNvSpPr>
            <p:nvPr/>
          </p:nvSpPr>
          <p:spPr bwMode="auto">
            <a:xfrm>
              <a:off x="5358" y="946"/>
              <a:ext cx="576"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a:extLst>
                <a:ext uri="{FF2B5EF4-FFF2-40B4-BE49-F238E27FC236}">
                  <a16:creationId xmlns:a16="http://schemas.microsoft.com/office/drawing/2014/main" xmlns="" id="{35467BC1-2087-43B9-8CBC-4DDCE6C438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14"/>
            <a:stretch/>
          </p:blipFill>
          <p:spPr bwMode="auto">
            <a:xfrm>
              <a:off x="5358" y="946"/>
              <a:ext cx="560"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lide Number Placeholder 6">
            <a:extLst>
              <a:ext uri="{FF2B5EF4-FFF2-40B4-BE49-F238E27FC236}">
                <a16:creationId xmlns:a16="http://schemas.microsoft.com/office/drawing/2014/main" xmlns="" id="{899DD164-19A5-49F3-8335-553D1EDB36E4}"/>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4079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4767"/>
          </a:xfrm>
        </p:spPr>
        <p:txBody>
          <a:bodyPr/>
          <a:lstStyle/>
          <a:p>
            <a:r>
              <a:rPr lang="en-US" dirty="0"/>
              <a:t>Level of Service Goals</a:t>
            </a:r>
          </a:p>
        </p:txBody>
      </p:sp>
      <p:sp>
        <p:nvSpPr>
          <p:cNvPr id="3" name="Content Placeholder 2"/>
          <p:cNvSpPr>
            <a:spLocks noGrp="1"/>
          </p:cNvSpPr>
          <p:nvPr>
            <p:ph idx="1"/>
          </p:nvPr>
        </p:nvSpPr>
        <p:spPr>
          <a:xfrm>
            <a:off x="677334" y="1667933"/>
            <a:ext cx="8596668" cy="4373429"/>
          </a:xfrm>
        </p:spPr>
        <p:txBody>
          <a:bodyPr>
            <a:normAutofit/>
          </a:bodyPr>
          <a:lstStyle/>
          <a:p>
            <a:r>
              <a:rPr lang="en-US" sz="2400" dirty="0"/>
              <a:t>There are several benefits to establishing the desired level of service, including:</a:t>
            </a:r>
          </a:p>
          <a:p>
            <a:pPr lvl="1"/>
            <a:r>
              <a:rPr lang="en-US" sz="2000" dirty="0"/>
              <a:t>Identifying asset management strategies to meet target level of service</a:t>
            </a:r>
          </a:p>
          <a:p>
            <a:pPr lvl="1"/>
            <a:r>
              <a:rPr lang="en-US" sz="2000" dirty="0"/>
              <a:t>Keeping customers informed on the performance of the </a:t>
            </a:r>
            <a:r>
              <a:rPr lang="en-US" sz="2000" dirty="0" err="1"/>
              <a:t>LWWCS</a:t>
            </a:r>
            <a:r>
              <a:rPr lang="en-US" sz="2000" dirty="0"/>
              <a:t> and conformance standards</a:t>
            </a:r>
          </a:p>
          <a:p>
            <a:pPr lvl="1"/>
            <a:r>
              <a:rPr lang="en-US" sz="2000" dirty="0"/>
              <a:t>Identifying the costs attributed to certain levels of service</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5" name="Slide Number Placeholder 4">
            <a:extLst>
              <a:ext uri="{FF2B5EF4-FFF2-40B4-BE49-F238E27FC236}">
                <a16:creationId xmlns:a16="http://schemas.microsoft.com/office/drawing/2014/main" xmlns="" id="{0491CCED-F322-4625-BA2C-9610B461348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12874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4815A7B4-532E-48C9-AC24-D78ACF3339D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xmlns="" id="{D40109F4-CE5C-45F4-856E-F3F69C9FD4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xmlns="" id="{3CBAA4DE-3D7B-460B-AE98-D9F9990C0B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7BF1ED3E-4F80-4AF6-A41B-44F53DDE61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C0B2D747-3E31-45C5-9A98-A9710A585F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xmlns="" id="{A15FD4BA-3020-462D-8BE8-B3A65B8E49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A304284A-7318-4DD5-898C-2F6B23C778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xmlns="" id="{9DF48E66-B635-4509-B115-E0987C014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xmlns="" id="{E3B96D94-5F5A-4F4C-810C-917BF4D26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xmlns="" id="{7F3782D6-BFF8-4389-9D39-A023ADAA92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ECE162D4-FCAE-441B-B5E9-C91DE62124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00112" y="1059776"/>
            <a:ext cx="8288032" cy="919982"/>
          </a:xfrm>
        </p:spPr>
        <p:txBody>
          <a:bodyPr vert="horz" lIns="91440" tIns="45720" rIns="91440" bIns="45720" rtlCol="0" anchor="b">
            <a:normAutofit/>
          </a:bodyPr>
          <a:lstStyle/>
          <a:p>
            <a:pPr algn="ctr"/>
            <a:r>
              <a:rPr lang="en-US" sz="4800" dirty="0"/>
              <a:t>Level of Service Goals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pic>
        <p:nvPicPr>
          <p:cNvPr id="6" name="Content Placeholder 5">
            <a:extLst>
              <a:ext uri="{FF2B5EF4-FFF2-40B4-BE49-F238E27FC236}">
                <a16:creationId xmlns:a16="http://schemas.microsoft.com/office/drawing/2014/main" xmlns="" id="{5299B6F6-A59A-48FF-80C8-E4EE5DA0FF82}"/>
              </a:ext>
            </a:extLst>
          </p:cNvPr>
          <p:cNvPicPr>
            <a:picLocks noGrp="1" noChangeAspect="1"/>
          </p:cNvPicPr>
          <p:nvPr>
            <p:ph idx="1"/>
          </p:nvPr>
        </p:nvPicPr>
        <p:blipFill>
          <a:blip r:embed="rId3"/>
          <a:stretch>
            <a:fillRect/>
          </a:stretch>
        </p:blipFill>
        <p:spPr>
          <a:xfrm>
            <a:off x="930618" y="2287417"/>
            <a:ext cx="8596312" cy="3181001"/>
          </a:xfrm>
          <a:prstGeom prst="rect">
            <a:avLst/>
          </a:prstGeom>
        </p:spPr>
      </p:pic>
      <p:sp>
        <p:nvSpPr>
          <p:cNvPr id="3" name="Slide Number Placeholder 2">
            <a:extLst>
              <a:ext uri="{FF2B5EF4-FFF2-40B4-BE49-F238E27FC236}">
                <a16:creationId xmlns:a16="http://schemas.microsoft.com/office/drawing/2014/main" xmlns="" id="{21E8DA75-A9FB-4B70-BFC0-7BA2B4FFE4C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706702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4767"/>
          </a:xfrm>
        </p:spPr>
        <p:txBody>
          <a:bodyPr/>
          <a:lstStyle/>
          <a:p>
            <a:r>
              <a:rPr lang="en-US" dirty="0"/>
              <a:t>Identified Projects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pic>
        <p:nvPicPr>
          <p:cNvPr id="7" name="Picture 6">
            <a:extLst>
              <a:ext uri="{FF2B5EF4-FFF2-40B4-BE49-F238E27FC236}">
                <a16:creationId xmlns:a16="http://schemas.microsoft.com/office/drawing/2014/main" xmlns="" id="{9674BC36-5A70-490F-B6FB-EA658364244E}"/>
              </a:ext>
            </a:extLst>
          </p:cNvPr>
          <p:cNvPicPr>
            <a:picLocks noChangeAspect="1"/>
          </p:cNvPicPr>
          <p:nvPr/>
        </p:nvPicPr>
        <p:blipFill>
          <a:blip r:embed="rId3"/>
          <a:stretch>
            <a:fillRect/>
          </a:stretch>
        </p:blipFill>
        <p:spPr>
          <a:xfrm>
            <a:off x="1782232" y="1223433"/>
            <a:ext cx="6707501" cy="5640717"/>
          </a:xfrm>
          <a:prstGeom prst="rect">
            <a:avLst/>
          </a:prstGeom>
        </p:spPr>
      </p:pic>
      <p:sp>
        <p:nvSpPr>
          <p:cNvPr id="3" name="Slide Number Placeholder 2">
            <a:extLst>
              <a:ext uri="{FF2B5EF4-FFF2-40B4-BE49-F238E27FC236}">
                <a16:creationId xmlns:a16="http://schemas.microsoft.com/office/drawing/2014/main" xmlns="" id="{FBF18D20-F725-40B2-A9B1-650C5A05B6AB}"/>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35766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dirty="0"/>
              <a:t>Project Costs and Recommended Timeframe</a:t>
            </a:r>
          </a:p>
        </p:txBody>
      </p:sp>
      <p:graphicFrame>
        <p:nvGraphicFramePr>
          <p:cNvPr id="6" name="Content Placeholder 5">
            <a:extLst>
              <a:ext uri="{FF2B5EF4-FFF2-40B4-BE49-F238E27FC236}">
                <a16:creationId xmlns:a16="http://schemas.microsoft.com/office/drawing/2014/main" xmlns="" id="{392A276C-4D68-454B-8E96-0E71B0FDCFC2}"/>
              </a:ext>
            </a:extLst>
          </p:cNvPr>
          <p:cNvGraphicFramePr>
            <a:graphicFrameLocks noGrp="1"/>
          </p:cNvGraphicFramePr>
          <p:nvPr>
            <p:ph idx="1"/>
            <p:extLst>
              <p:ext uri="{D42A27DB-BD31-4B8C-83A1-F6EECF244321}">
                <p14:modId xmlns:p14="http://schemas.microsoft.com/office/powerpoint/2010/main" val="2157650957"/>
              </p:ext>
            </p:extLst>
          </p:nvPr>
        </p:nvGraphicFramePr>
        <p:xfrm>
          <a:off x="677863" y="2193142"/>
          <a:ext cx="8596313" cy="3816345"/>
        </p:xfrm>
        <a:graphic>
          <a:graphicData uri="http://schemas.openxmlformats.org/drawingml/2006/table">
            <a:tbl>
              <a:tblPr firstRow="1" firstCol="1" bandRow="1">
                <a:tableStyleId>{5C22544A-7EE6-4342-B048-85BDC9FD1C3A}</a:tableStyleId>
              </a:tblPr>
              <a:tblGrid>
                <a:gridCol w="2431410">
                  <a:extLst>
                    <a:ext uri="{9D8B030D-6E8A-4147-A177-3AD203B41FA5}">
                      <a16:colId xmlns:a16="http://schemas.microsoft.com/office/drawing/2014/main" xmlns="" val="644482416"/>
                    </a:ext>
                  </a:extLst>
                </a:gridCol>
                <a:gridCol w="4687578">
                  <a:extLst>
                    <a:ext uri="{9D8B030D-6E8A-4147-A177-3AD203B41FA5}">
                      <a16:colId xmlns:a16="http://schemas.microsoft.com/office/drawing/2014/main" xmlns="" val="3547872513"/>
                    </a:ext>
                  </a:extLst>
                </a:gridCol>
                <a:gridCol w="1477325">
                  <a:extLst>
                    <a:ext uri="{9D8B030D-6E8A-4147-A177-3AD203B41FA5}">
                      <a16:colId xmlns:a16="http://schemas.microsoft.com/office/drawing/2014/main" xmlns="" val="1149696711"/>
                    </a:ext>
                  </a:extLst>
                </a:gridCol>
              </a:tblGrid>
              <a:tr h="228223">
                <a:tc>
                  <a:txBody>
                    <a:bodyPr/>
                    <a:lstStyle/>
                    <a:p>
                      <a:pPr marL="0" marR="0">
                        <a:lnSpc>
                          <a:spcPct val="107000"/>
                        </a:lnSpc>
                        <a:spcBef>
                          <a:spcPts val="0"/>
                        </a:spcBef>
                        <a:spcAft>
                          <a:spcPts val="0"/>
                        </a:spcAft>
                      </a:pPr>
                      <a:r>
                        <a:rPr lang="en-US" sz="1200">
                          <a:effectLst/>
                        </a:rPr>
                        <a:t>Project 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nSpc>
                          <a:spcPct val="107000"/>
                        </a:lnSpc>
                        <a:spcBef>
                          <a:spcPts val="0"/>
                        </a:spcBef>
                        <a:spcAft>
                          <a:spcPts val="0"/>
                        </a:spcAft>
                      </a:pPr>
                      <a:r>
                        <a:rPr lang="en-US" sz="1200">
                          <a:effectLst/>
                        </a:rPr>
                        <a:t>PROJECT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2323319358"/>
                  </a:ext>
                </a:extLst>
              </a:tr>
              <a:tr h="211066">
                <a:tc rowSpan="6">
                  <a:txBody>
                    <a:bodyPr/>
                    <a:lstStyle/>
                    <a:p>
                      <a:pPr marL="0" marR="0" algn="ctr">
                        <a:lnSpc>
                          <a:spcPct val="107000"/>
                        </a:lnSpc>
                        <a:spcBef>
                          <a:spcPts val="0"/>
                        </a:spcBef>
                        <a:spcAft>
                          <a:spcPts val="0"/>
                        </a:spcAft>
                      </a:pPr>
                      <a:r>
                        <a:rPr lang="en-US" sz="1100">
                          <a:effectLst/>
                        </a:rPr>
                        <a:t>1-3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nchor="ctr"/>
                </a:tc>
                <a:tc>
                  <a:txBody>
                    <a:bodyPr/>
                    <a:lstStyle/>
                    <a:p>
                      <a:pPr marL="0" marR="0">
                        <a:lnSpc>
                          <a:spcPct val="107000"/>
                        </a:lnSpc>
                        <a:spcBef>
                          <a:spcPts val="0"/>
                        </a:spcBef>
                        <a:spcAft>
                          <a:spcPts val="0"/>
                        </a:spcAft>
                      </a:pPr>
                      <a:r>
                        <a:rPr lang="en-US" sz="1100">
                          <a:effectLst/>
                        </a:rPr>
                        <a:t>Project 1 - Subarea 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3568589122"/>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Install 12,940 LF of New 8-inch Sewer Main with Manholes and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a:effectLst/>
                        </a:rPr>
                        <a:t>$2,160,980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1045711950"/>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Install 3,475 LF of New 12-inch Sewer Main with Manholes and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dirty="0">
                          <a:effectLst/>
                        </a:rPr>
                        <a:t>$667,200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1442222036"/>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Miscellaneous Work, Restoration, Traffic Control and Cleanup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a:effectLst/>
                        </a:rPr>
                        <a:t>$1,052,120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1055050210"/>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Contingency, Engineering, Legal, Administrative and Permit Fees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a:effectLst/>
                        </a:rPr>
                        <a:t>$1,828,900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743216633"/>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Total Project Cost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a:effectLst/>
                        </a:rPr>
                        <a:t>$5,709,200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3654592116"/>
                  </a:ext>
                </a:extLst>
              </a:tr>
              <a:tr h="211066">
                <a:tc rowSpan="5">
                  <a:txBody>
                    <a:bodyPr/>
                    <a:lstStyle/>
                    <a:p>
                      <a:pPr marL="0" marR="0" algn="ctr">
                        <a:lnSpc>
                          <a:spcPct val="107000"/>
                        </a:lnSpc>
                        <a:spcBef>
                          <a:spcPts val="0"/>
                        </a:spcBef>
                        <a:spcAft>
                          <a:spcPts val="0"/>
                        </a:spcAft>
                      </a:pPr>
                      <a:r>
                        <a:rPr lang="en-US" sz="1100">
                          <a:effectLst/>
                        </a:rPr>
                        <a:t>3-6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nchor="ctr"/>
                </a:tc>
                <a:tc>
                  <a:txBody>
                    <a:bodyPr/>
                    <a:lstStyle/>
                    <a:p>
                      <a:pPr marL="0" marR="0">
                        <a:lnSpc>
                          <a:spcPct val="107000"/>
                        </a:lnSpc>
                        <a:spcBef>
                          <a:spcPts val="0"/>
                        </a:spcBef>
                        <a:spcAft>
                          <a:spcPts val="0"/>
                        </a:spcAft>
                      </a:pPr>
                      <a:r>
                        <a:rPr lang="en-US" sz="1100">
                          <a:effectLst/>
                        </a:rPr>
                        <a:t>Project 2 – Cottage Street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3720249348"/>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Install 9,600 LF of New 8-inch Sewer Main with Manholes and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dirty="0">
                          <a:effectLst/>
                        </a:rPr>
                        <a:t>$1,725,200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4022271298"/>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dirty="0">
                          <a:effectLst/>
                        </a:rPr>
                        <a:t>Miscellaneous Work, Restoration, Traffic Control and Cleanup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dirty="0">
                          <a:effectLst/>
                        </a:rPr>
                        <a:t>$1,380,160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2646235660"/>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Contingency, Engineering, Legal, Administrative and Permit Fees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dirty="0">
                          <a:effectLst/>
                        </a:rPr>
                        <a:t>$1,450,890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1789577368"/>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Total Project Cost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dirty="0">
                          <a:effectLst/>
                        </a:rPr>
                        <a:t>$4,556,250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2105701160"/>
                  </a:ext>
                </a:extLst>
              </a:tr>
              <a:tr h="211066">
                <a:tc rowSpan="6">
                  <a:txBody>
                    <a:bodyPr/>
                    <a:lstStyle/>
                    <a:p>
                      <a:pPr marL="0" marR="0" algn="ctr">
                        <a:lnSpc>
                          <a:spcPct val="107000"/>
                        </a:lnSpc>
                        <a:spcBef>
                          <a:spcPts val="0"/>
                        </a:spcBef>
                        <a:spcAft>
                          <a:spcPts val="0"/>
                        </a:spcAft>
                      </a:pPr>
                      <a:r>
                        <a:rPr lang="en-US" sz="1100">
                          <a:effectLst/>
                        </a:rPr>
                        <a:t>6-10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nchor="ctr"/>
                </a:tc>
                <a:tc>
                  <a:txBody>
                    <a:bodyPr/>
                    <a:lstStyle/>
                    <a:p>
                      <a:pPr marL="0" marR="0">
                        <a:lnSpc>
                          <a:spcPct val="107000"/>
                        </a:lnSpc>
                        <a:spcBef>
                          <a:spcPts val="0"/>
                        </a:spcBef>
                        <a:spcAft>
                          <a:spcPts val="0"/>
                        </a:spcAft>
                      </a:pPr>
                      <a:r>
                        <a:rPr lang="en-US" sz="1100">
                          <a:effectLst/>
                        </a:rPr>
                        <a:t>Project 3 – Subarea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3264621953"/>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Install 1,140 LF of New 8-inch Sewer Main with Manholes and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a:effectLst/>
                        </a:rPr>
                        <a:t>$210,770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163730438"/>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Install 2,960 LF of New 12-inch Sewer Main with Manholes and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a:effectLst/>
                        </a:rPr>
                        <a:t>$584,350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1197048562"/>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Miscellaneous Work, Restoration, Traffic Control and Cleanup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a:effectLst/>
                        </a:rPr>
                        <a:t>$629,080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3183747321"/>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Contingency, Engineering, Legal, Administrative and Permit Fees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a:effectLst/>
                        </a:rPr>
                        <a:t>$848,300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3185665707"/>
                  </a:ext>
                </a:extLst>
              </a:tr>
              <a:tr h="211066">
                <a:tc vMerge="1">
                  <a:txBody>
                    <a:bodyPr/>
                    <a:lstStyle/>
                    <a:p>
                      <a:endParaRPr lang="en-US"/>
                    </a:p>
                  </a:txBody>
                  <a:tcPr/>
                </a:tc>
                <a:tc>
                  <a:txBody>
                    <a:bodyPr/>
                    <a:lstStyle/>
                    <a:p>
                      <a:pPr marL="0" marR="0">
                        <a:lnSpc>
                          <a:spcPct val="107000"/>
                        </a:lnSpc>
                        <a:spcBef>
                          <a:spcPts val="0"/>
                        </a:spcBef>
                        <a:spcAft>
                          <a:spcPts val="0"/>
                        </a:spcAft>
                      </a:pPr>
                      <a:r>
                        <a:rPr lang="en-US" sz="1100">
                          <a:effectLst/>
                        </a:rPr>
                        <a:t>Total Project Cost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tc>
                  <a:txBody>
                    <a:bodyPr/>
                    <a:lstStyle/>
                    <a:p>
                      <a:pPr marL="0" marR="0" algn="r">
                        <a:lnSpc>
                          <a:spcPct val="107000"/>
                        </a:lnSpc>
                        <a:spcBef>
                          <a:spcPts val="0"/>
                        </a:spcBef>
                        <a:spcAft>
                          <a:spcPts val="0"/>
                        </a:spcAft>
                      </a:pPr>
                      <a:r>
                        <a:rPr lang="en-US" sz="1100" dirty="0">
                          <a:effectLst/>
                        </a:rPr>
                        <a:t>$2,272,500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067" marR="58067" marT="0" marB="0"/>
                </a:tc>
                <a:extLst>
                  <a:ext uri="{0D108BD9-81ED-4DB2-BD59-A6C34878D82A}">
                    <a16:rowId xmlns:a16="http://schemas.microsoft.com/office/drawing/2014/main" xmlns="" val="1506544704"/>
                  </a:ext>
                </a:extLst>
              </a:tr>
            </a:tbl>
          </a:graphicData>
        </a:graphic>
      </p:graphicFrame>
      <p:sp>
        <p:nvSpPr>
          <p:cNvPr id="3" name="Slide Number Placeholder 2">
            <a:extLst>
              <a:ext uri="{FF2B5EF4-FFF2-40B4-BE49-F238E27FC236}">
                <a16:creationId xmlns:a16="http://schemas.microsoft.com/office/drawing/2014/main" xmlns="" id="{3242FF97-0C19-437E-A41C-2A668F2CC7EE}"/>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51455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Strategy</a:t>
            </a:r>
          </a:p>
        </p:txBody>
      </p:sp>
      <p:graphicFrame>
        <p:nvGraphicFramePr>
          <p:cNvPr id="5" name="Table 4">
            <a:extLst>
              <a:ext uri="{FF2B5EF4-FFF2-40B4-BE49-F238E27FC236}">
                <a16:creationId xmlns:a16="http://schemas.microsoft.com/office/drawing/2014/main" xmlns="" id="{14B76FBB-DC97-4588-8362-701994AAB784}"/>
              </a:ext>
            </a:extLst>
          </p:cNvPr>
          <p:cNvGraphicFramePr>
            <a:graphicFrameLocks noGrp="1"/>
          </p:cNvGraphicFramePr>
          <p:nvPr>
            <p:extLst>
              <p:ext uri="{D42A27DB-BD31-4B8C-83A1-F6EECF244321}">
                <p14:modId xmlns:p14="http://schemas.microsoft.com/office/powerpoint/2010/main" val="2657014764"/>
              </p:ext>
            </p:extLst>
          </p:nvPr>
        </p:nvGraphicFramePr>
        <p:xfrm>
          <a:off x="1935286" y="1270000"/>
          <a:ext cx="6080760" cy="1668653"/>
        </p:xfrm>
        <a:graphic>
          <a:graphicData uri="http://schemas.openxmlformats.org/drawingml/2006/table">
            <a:tbl>
              <a:tblPr firstRow="1" firstCol="1" bandRow="1">
                <a:tableStyleId>{5C22544A-7EE6-4342-B048-85BDC9FD1C3A}</a:tableStyleId>
              </a:tblPr>
              <a:tblGrid>
                <a:gridCol w="1894205">
                  <a:extLst>
                    <a:ext uri="{9D8B030D-6E8A-4147-A177-3AD203B41FA5}">
                      <a16:colId xmlns:a16="http://schemas.microsoft.com/office/drawing/2014/main" xmlns="" val="4237699892"/>
                    </a:ext>
                  </a:extLst>
                </a:gridCol>
                <a:gridCol w="856615">
                  <a:extLst>
                    <a:ext uri="{9D8B030D-6E8A-4147-A177-3AD203B41FA5}">
                      <a16:colId xmlns:a16="http://schemas.microsoft.com/office/drawing/2014/main" xmlns="" val="167562662"/>
                    </a:ext>
                  </a:extLst>
                </a:gridCol>
                <a:gridCol w="856615">
                  <a:extLst>
                    <a:ext uri="{9D8B030D-6E8A-4147-A177-3AD203B41FA5}">
                      <a16:colId xmlns:a16="http://schemas.microsoft.com/office/drawing/2014/main" xmlns="" val="139175000"/>
                    </a:ext>
                  </a:extLst>
                </a:gridCol>
                <a:gridCol w="773430">
                  <a:extLst>
                    <a:ext uri="{9D8B030D-6E8A-4147-A177-3AD203B41FA5}">
                      <a16:colId xmlns:a16="http://schemas.microsoft.com/office/drawing/2014/main" xmlns="" val="3085581597"/>
                    </a:ext>
                  </a:extLst>
                </a:gridCol>
                <a:gridCol w="774065">
                  <a:extLst>
                    <a:ext uri="{9D8B030D-6E8A-4147-A177-3AD203B41FA5}">
                      <a16:colId xmlns:a16="http://schemas.microsoft.com/office/drawing/2014/main" xmlns="" val="2067145200"/>
                    </a:ext>
                  </a:extLst>
                </a:gridCol>
                <a:gridCol w="925830">
                  <a:extLst>
                    <a:ext uri="{9D8B030D-6E8A-4147-A177-3AD203B41FA5}">
                      <a16:colId xmlns:a16="http://schemas.microsoft.com/office/drawing/2014/main" xmlns="" val="1064890507"/>
                    </a:ext>
                  </a:extLst>
                </a:gridCol>
              </a:tblGrid>
              <a:tr h="0">
                <a:tc gridSpan="6">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Sewer Budget</a:t>
                      </a:r>
                    </a:p>
                  </a:txBody>
                  <a:tcPr marL="68580" marR="68580"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016740"/>
                  </a:ext>
                </a:extLst>
              </a:tr>
              <a:tr h="0">
                <a:tc>
                  <a:txBody>
                    <a:bodyPr/>
                    <a:lstStyle/>
                    <a:p>
                      <a:pPr marL="0" marR="0">
                        <a:lnSpc>
                          <a:spcPct val="107000"/>
                        </a:lnSpc>
                        <a:spcBef>
                          <a:spcPts val="0"/>
                        </a:spcBef>
                        <a:spcAft>
                          <a:spcPts val="0"/>
                        </a:spcAft>
                      </a:pPr>
                      <a:r>
                        <a:rPr lang="en-US" sz="1200" dirty="0">
                          <a:effectLst/>
                        </a:rPr>
                        <a:t>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57498071"/>
                  </a:ext>
                </a:extLst>
              </a:tr>
              <a:tr h="0">
                <a:tc>
                  <a:txBody>
                    <a:bodyPr/>
                    <a:lstStyle/>
                    <a:p>
                      <a:pPr marL="0" marR="0">
                        <a:lnSpc>
                          <a:spcPct val="107000"/>
                        </a:lnSpc>
                        <a:spcBef>
                          <a:spcPts val="0"/>
                        </a:spcBef>
                        <a:spcAft>
                          <a:spcPts val="0"/>
                        </a:spcAft>
                      </a:pPr>
                      <a:r>
                        <a:rPr lang="en-US" sz="1200">
                          <a:effectLst/>
                        </a:rPr>
                        <a:t>Existing Debt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$6,143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$7,523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$18,475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$47,367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671%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49763764"/>
                  </a:ext>
                </a:extLst>
              </a:tr>
              <a:tr h="0">
                <a:tc>
                  <a:txBody>
                    <a:bodyPr/>
                    <a:lstStyle/>
                    <a:p>
                      <a:pPr marL="0" marR="0">
                        <a:lnSpc>
                          <a:spcPct val="107000"/>
                        </a:lnSpc>
                        <a:spcBef>
                          <a:spcPts val="0"/>
                        </a:spcBef>
                        <a:spcAft>
                          <a:spcPts val="0"/>
                        </a:spcAft>
                      </a:pPr>
                      <a:r>
                        <a:rPr lang="en-US" sz="1200">
                          <a:effectLst/>
                        </a:rPr>
                        <a:t>Operation &amp; Maintenance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$97,115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$15,347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$76,465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$130,770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85027742"/>
                  </a:ext>
                </a:extLst>
              </a:tr>
              <a:tr h="0">
                <a:tc>
                  <a:txBody>
                    <a:bodyPr/>
                    <a:lstStyle/>
                    <a:p>
                      <a:pPr marL="0" marR="0">
                        <a:lnSpc>
                          <a:spcPct val="107000"/>
                        </a:lnSpc>
                        <a:spcBef>
                          <a:spcPts val="0"/>
                        </a:spcBef>
                        <a:spcAft>
                          <a:spcPts val="0"/>
                        </a:spcAft>
                      </a:pPr>
                      <a:r>
                        <a:rPr lang="en-US" sz="1200">
                          <a:effectLst/>
                        </a:rPr>
                        <a:t>Contracted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$448,376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$463,639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$463,639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$485,654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970445"/>
                  </a:ext>
                </a:extLst>
              </a:tr>
              <a:tr h="0">
                <a:tc>
                  <a:txBody>
                    <a:bodyPr/>
                    <a:lstStyle/>
                    <a:p>
                      <a:pPr marL="0" marR="0">
                        <a:lnSpc>
                          <a:spcPct val="107000"/>
                        </a:lnSpc>
                        <a:spcBef>
                          <a:spcPts val="0"/>
                        </a:spcBef>
                        <a:spcAft>
                          <a:spcPts val="0"/>
                        </a:spcAft>
                      </a:pPr>
                      <a:r>
                        <a:rPr lang="en-US" sz="1200">
                          <a:effectLst/>
                        </a:rPr>
                        <a:t>Capital Reserve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04277610"/>
                  </a:ext>
                </a:extLst>
              </a:tr>
              <a:tr h="0">
                <a:tc>
                  <a:txBody>
                    <a:bodyPr/>
                    <a:lstStyle/>
                    <a:p>
                      <a:pPr marL="0" marR="0">
                        <a:lnSpc>
                          <a:spcPct val="107000"/>
                        </a:lnSpc>
                        <a:spcBef>
                          <a:spcPts val="0"/>
                        </a:spcBef>
                        <a:spcAft>
                          <a:spcPts val="0"/>
                        </a:spcAft>
                      </a:pPr>
                      <a:r>
                        <a:rPr lang="en-US" sz="1200">
                          <a:effectLst/>
                        </a:rPr>
                        <a:t>Other Expenses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$161,896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$174,884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$177,757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$189,032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60531383"/>
                  </a:ext>
                </a:extLst>
              </a:tr>
              <a:tr h="0">
                <a:tc>
                  <a:txBody>
                    <a:bodyPr/>
                    <a:lstStyle/>
                    <a:p>
                      <a:pPr marL="0" marR="0">
                        <a:lnSpc>
                          <a:spcPct val="107000"/>
                        </a:lnSpc>
                        <a:spcBef>
                          <a:spcPts val="0"/>
                        </a:spcBef>
                        <a:spcAft>
                          <a:spcPts val="0"/>
                        </a:spcAft>
                      </a:pPr>
                      <a:r>
                        <a:rPr lang="en-US" sz="1200">
                          <a:effectLst/>
                        </a:rPr>
                        <a:t>Total Budget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$714,030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$736,836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$736,836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$853,323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53393472"/>
                  </a:ext>
                </a:extLst>
              </a:tr>
            </a:tbl>
          </a:graphicData>
        </a:graphic>
      </p:graphicFrame>
      <p:graphicFrame>
        <p:nvGraphicFramePr>
          <p:cNvPr id="8" name="Table 7">
            <a:extLst>
              <a:ext uri="{FF2B5EF4-FFF2-40B4-BE49-F238E27FC236}">
                <a16:creationId xmlns:a16="http://schemas.microsoft.com/office/drawing/2014/main" xmlns="" id="{ADB49A21-A438-4F49-A758-988DED639BC2}"/>
              </a:ext>
            </a:extLst>
          </p:cNvPr>
          <p:cNvGraphicFramePr>
            <a:graphicFrameLocks noGrp="1"/>
          </p:cNvGraphicFramePr>
          <p:nvPr>
            <p:extLst>
              <p:ext uri="{D42A27DB-BD31-4B8C-83A1-F6EECF244321}">
                <p14:modId xmlns:p14="http://schemas.microsoft.com/office/powerpoint/2010/main" val="709678423"/>
              </p:ext>
            </p:extLst>
          </p:nvPr>
        </p:nvGraphicFramePr>
        <p:xfrm>
          <a:off x="2084844" y="3085432"/>
          <a:ext cx="5781643" cy="1306576"/>
        </p:xfrm>
        <a:graphic>
          <a:graphicData uri="http://schemas.openxmlformats.org/drawingml/2006/table">
            <a:tbl>
              <a:tblPr firstRow="1" firstCol="1" bandRow="1">
                <a:tableStyleId>{5C22544A-7EE6-4342-B048-85BDC9FD1C3A}</a:tableStyleId>
              </a:tblPr>
              <a:tblGrid>
                <a:gridCol w="3612271">
                  <a:extLst>
                    <a:ext uri="{9D8B030D-6E8A-4147-A177-3AD203B41FA5}">
                      <a16:colId xmlns:a16="http://schemas.microsoft.com/office/drawing/2014/main" xmlns="" val="3026487383"/>
                    </a:ext>
                  </a:extLst>
                </a:gridCol>
                <a:gridCol w="1084686">
                  <a:extLst>
                    <a:ext uri="{9D8B030D-6E8A-4147-A177-3AD203B41FA5}">
                      <a16:colId xmlns:a16="http://schemas.microsoft.com/office/drawing/2014/main" xmlns="" val="4211170365"/>
                    </a:ext>
                  </a:extLst>
                </a:gridCol>
                <a:gridCol w="1084686">
                  <a:extLst>
                    <a:ext uri="{9D8B030D-6E8A-4147-A177-3AD203B41FA5}">
                      <a16:colId xmlns:a16="http://schemas.microsoft.com/office/drawing/2014/main" xmlns="" val="3172403316"/>
                    </a:ext>
                  </a:extLst>
                </a:gridCol>
              </a:tblGrid>
              <a:tr h="0">
                <a:tc gridSpan="3">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Current Sewer Rates</a:t>
                      </a:r>
                    </a:p>
                  </a:txBody>
                  <a:tcPr marL="68580" marR="68580"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25773806"/>
                  </a:ext>
                </a:extLst>
              </a:tr>
              <a:tr h="0">
                <a:tc>
                  <a:txBody>
                    <a:bodyPr/>
                    <a:lstStyle/>
                    <a:p>
                      <a:pPr marL="0" marR="0">
                        <a:lnSpc>
                          <a:spcPct val="107000"/>
                        </a:lnSpc>
                        <a:spcBef>
                          <a:spcPts val="0"/>
                        </a:spcBef>
                        <a:spcAft>
                          <a:spcPts val="0"/>
                        </a:spcAft>
                      </a:pPr>
                      <a:r>
                        <a:rPr lang="en-US" sz="1200" dirty="0">
                          <a:effectLst/>
                        </a:rPr>
                        <a:t>Term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Cost per Cubic Feet (CF)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Replacement/ Reserve Fund Fee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4885330"/>
                  </a:ext>
                </a:extLst>
              </a:tr>
              <a:tr h="0">
                <a:tc>
                  <a:txBody>
                    <a:bodyPr/>
                    <a:lstStyle/>
                    <a:p>
                      <a:pPr marL="0" marR="0">
                        <a:lnSpc>
                          <a:spcPct val="107000"/>
                        </a:lnSpc>
                        <a:spcBef>
                          <a:spcPts val="0"/>
                        </a:spcBef>
                        <a:spcAft>
                          <a:spcPts val="0"/>
                        </a:spcAft>
                      </a:pPr>
                      <a:r>
                        <a:rPr lang="en-US" sz="1200">
                          <a:effectLst/>
                        </a:rPr>
                        <a:t>2019 July - December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$0.053816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23370279"/>
                  </a:ext>
                </a:extLst>
              </a:tr>
              <a:tr h="0">
                <a:tc>
                  <a:txBody>
                    <a:bodyPr/>
                    <a:lstStyle/>
                    <a:p>
                      <a:pPr marL="0" marR="0">
                        <a:lnSpc>
                          <a:spcPct val="107000"/>
                        </a:lnSpc>
                        <a:spcBef>
                          <a:spcPts val="0"/>
                        </a:spcBef>
                        <a:spcAft>
                          <a:spcPts val="0"/>
                        </a:spcAft>
                      </a:pPr>
                      <a:r>
                        <a:rPr lang="en-US" sz="1200">
                          <a:effectLst/>
                        </a:rPr>
                        <a:t>2019 January – July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$0.057280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2594101"/>
                  </a:ext>
                </a:extLst>
              </a:tr>
              <a:tr h="0">
                <a:tc>
                  <a:txBody>
                    <a:bodyPr/>
                    <a:lstStyle/>
                    <a:p>
                      <a:pPr marL="0" marR="0">
                        <a:lnSpc>
                          <a:spcPct val="107000"/>
                        </a:lnSpc>
                        <a:spcBef>
                          <a:spcPts val="0"/>
                        </a:spcBef>
                        <a:spcAft>
                          <a:spcPts val="0"/>
                        </a:spcAft>
                      </a:pPr>
                      <a:r>
                        <a:rPr lang="en-US" sz="1200">
                          <a:effectLst/>
                        </a:rPr>
                        <a:t>2018 July – December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$0.050423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02730588"/>
                  </a:ext>
                </a:extLst>
              </a:tr>
            </a:tbl>
          </a:graphicData>
        </a:graphic>
      </p:graphicFrame>
      <p:graphicFrame>
        <p:nvGraphicFramePr>
          <p:cNvPr id="9" name="Table 8">
            <a:extLst>
              <a:ext uri="{FF2B5EF4-FFF2-40B4-BE49-F238E27FC236}">
                <a16:creationId xmlns:a16="http://schemas.microsoft.com/office/drawing/2014/main" xmlns="" id="{439BA53D-2918-469C-8AF6-6378EBDA3591}"/>
              </a:ext>
            </a:extLst>
          </p:cNvPr>
          <p:cNvGraphicFramePr>
            <a:graphicFrameLocks noGrp="1"/>
          </p:cNvGraphicFramePr>
          <p:nvPr>
            <p:extLst>
              <p:ext uri="{D42A27DB-BD31-4B8C-83A1-F6EECF244321}">
                <p14:modId xmlns:p14="http://schemas.microsoft.com/office/powerpoint/2010/main" val="1633763703"/>
              </p:ext>
            </p:extLst>
          </p:nvPr>
        </p:nvGraphicFramePr>
        <p:xfrm>
          <a:off x="2084844" y="4555267"/>
          <a:ext cx="5774267" cy="2065466"/>
        </p:xfrm>
        <a:graphic>
          <a:graphicData uri="http://schemas.openxmlformats.org/drawingml/2006/table">
            <a:tbl>
              <a:tblPr firstRow="1" firstCol="1" bandRow="1">
                <a:tableStyleId>{5C22544A-7EE6-4342-B048-85BDC9FD1C3A}</a:tableStyleId>
              </a:tblPr>
              <a:tblGrid>
                <a:gridCol w="1253067">
                  <a:extLst>
                    <a:ext uri="{9D8B030D-6E8A-4147-A177-3AD203B41FA5}">
                      <a16:colId xmlns:a16="http://schemas.microsoft.com/office/drawing/2014/main" xmlns="" val="3644474236"/>
                    </a:ext>
                  </a:extLst>
                </a:gridCol>
                <a:gridCol w="876228">
                  <a:extLst>
                    <a:ext uri="{9D8B030D-6E8A-4147-A177-3AD203B41FA5}">
                      <a16:colId xmlns:a16="http://schemas.microsoft.com/office/drawing/2014/main" xmlns="" val="3088193552"/>
                    </a:ext>
                  </a:extLst>
                </a:gridCol>
                <a:gridCol w="987425">
                  <a:extLst>
                    <a:ext uri="{9D8B030D-6E8A-4147-A177-3AD203B41FA5}">
                      <a16:colId xmlns:a16="http://schemas.microsoft.com/office/drawing/2014/main" xmlns="" val="2671856490"/>
                    </a:ext>
                  </a:extLst>
                </a:gridCol>
                <a:gridCol w="987425">
                  <a:extLst>
                    <a:ext uri="{9D8B030D-6E8A-4147-A177-3AD203B41FA5}">
                      <a16:colId xmlns:a16="http://schemas.microsoft.com/office/drawing/2014/main" xmlns="" val="688235805"/>
                    </a:ext>
                  </a:extLst>
                </a:gridCol>
                <a:gridCol w="1670122">
                  <a:extLst>
                    <a:ext uri="{9D8B030D-6E8A-4147-A177-3AD203B41FA5}">
                      <a16:colId xmlns:a16="http://schemas.microsoft.com/office/drawing/2014/main" xmlns="" val="3645927950"/>
                    </a:ext>
                  </a:extLst>
                </a:gridCol>
              </a:tblGrid>
              <a:tr h="0">
                <a:tc>
                  <a:txBody>
                    <a:bodyPr/>
                    <a:lstStyle/>
                    <a:p>
                      <a:pPr marL="0" marR="0" algn="ctr">
                        <a:lnSpc>
                          <a:spcPct val="107000"/>
                        </a:lnSpc>
                        <a:spcBef>
                          <a:spcPts val="0"/>
                        </a:spcBef>
                        <a:spcAft>
                          <a:spcPts val="0"/>
                        </a:spcAft>
                      </a:pPr>
                      <a:r>
                        <a:rPr lang="en-US" sz="1100">
                          <a:effectLst/>
                          <a:highlight>
                            <a:srgbClr val="00FFFF"/>
                          </a:highligh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Current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Local funding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State </a:t>
                      </a:r>
                      <a:r>
                        <a:rPr lang="en-US" sz="1100" dirty="0" err="1">
                          <a:effectLst/>
                        </a:rPr>
                        <a:t>CWSRF</a:t>
                      </a:r>
                      <a:r>
                        <a:rPr lang="en-US" sz="1100" dirty="0">
                          <a:effectLst/>
                        </a:rPr>
                        <a:t> Program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RD 20% Grant Loan Program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75659978"/>
                  </a:ext>
                </a:extLst>
              </a:tr>
              <a:tr h="508000">
                <a:tc>
                  <a:txBody>
                    <a:bodyPr/>
                    <a:lstStyle/>
                    <a:p>
                      <a:pPr marL="0" marR="0" algn="ctr">
                        <a:lnSpc>
                          <a:spcPct val="107000"/>
                        </a:lnSpc>
                        <a:spcBef>
                          <a:spcPts val="0"/>
                        </a:spcBef>
                        <a:spcAft>
                          <a:spcPts val="0"/>
                        </a:spcAft>
                      </a:pPr>
                      <a:r>
                        <a:rPr lang="en-US" sz="1100" dirty="0">
                          <a:effectLst/>
                        </a:rPr>
                        <a:t>Estimated Usage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$0.053816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$0.09485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$0.08013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$0.07614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01104280"/>
                  </a:ext>
                </a:extLst>
              </a:tr>
              <a:tr h="508000">
                <a:tc>
                  <a:txBody>
                    <a:bodyPr/>
                    <a:lstStyle/>
                    <a:p>
                      <a:pPr marL="0" marR="0" algn="ctr">
                        <a:lnSpc>
                          <a:spcPct val="107000"/>
                        </a:lnSpc>
                        <a:spcBef>
                          <a:spcPts val="0"/>
                        </a:spcBef>
                        <a:spcAft>
                          <a:spcPts val="0"/>
                        </a:spcAft>
                      </a:pPr>
                      <a:r>
                        <a:rPr lang="en-US" sz="1100">
                          <a:effectLst/>
                        </a:rPr>
                        <a:t>Estimated Reserve Fund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23484415"/>
                  </a:ext>
                </a:extLst>
              </a:tr>
              <a:tr h="0">
                <a:tc>
                  <a:txBody>
                    <a:bodyPr/>
                    <a:lstStyle/>
                    <a:p>
                      <a:pPr marL="0" marR="0" algn="ctr">
                        <a:lnSpc>
                          <a:spcPct val="107000"/>
                        </a:lnSpc>
                        <a:spcBef>
                          <a:spcPts val="0"/>
                        </a:spcBef>
                        <a:spcAft>
                          <a:spcPts val="0"/>
                        </a:spcAft>
                      </a:pPr>
                      <a:r>
                        <a:rPr lang="en-US" sz="1100">
                          <a:effectLst/>
                        </a:rPr>
                        <a:t>Estimated Annual Bill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$610/year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$1,070/year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$908/year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$856/year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49581426"/>
                  </a:ext>
                </a:extLst>
              </a:tr>
              <a:tr h="0">
                <a:tc>
                  <a:txBody>
                    <a:bodyPr/>
                    <a:lstStyle/>
                    <a:p>
                      <a:pPr marL="0" marR="0" algn="ctr">
                        <a:lnSpc>
                          <a:spcPct val="107000"/>
                        </a:lnSpc>
                        <a:spcBef>
                          <a:spcPts val="0"/>
                        </a:spcBef>
                        <a:spcAft>
                          <a:spcPts val="0"/>
                        </a:spcAft>
                      </a:pPr>
                      <a:r>
                        <a:rPr lang="en-US" sz="1100">
                          <a:effectLst/>
                        </a:rPr>
                        <a:t>Increase from Current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+$460/year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+$298/year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+$246/year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4603287"/>
                  </a:ext>
                </a:extLst>
              </a:tr>
            </a:tbl>
          </a:graphicData>
        </a:graphic>
      </p:graphicFrame>
      <p:sp>
        <p:nvSpPr>
          <p:cNvPr id="3" name="Slide Number Placeholder 2">
            <a:extLst>
              <a:ext uri="{FF2B5EF4-FFF2-40B4-BE49-F238E27FC236}">
                <a16:creationId xmlns:a16="http://schemas.microsoft.com/office/drawing/2014/main" xmlns="" id="{FD4A7690-C961-4FA9-909B-100EB45CE0DC}"/>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43541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77334" y="1685365"/>
            <a:ext cx="8596668" cy="2780802"/>
          </a:xfrm>
        </p:spPr>
        <p:txBody>
          <a:bodyPr>
            <a:normAutofit fontScale="92500" lnSpcReduction="10000"/>
          </a:bodyPr>
          <a:lstStyle/>
          <a:p>
            <a:r>
              <a:rPr lang="en-US" dirty="0"/>
              <a:t>In the next 10 years, nearly $14M needs to be invested in wastewater collection system</a:t>
            </a:r>
          </a:p>
          <a:p>
            <a:r>
              <a:rPr lang="en-US" dirty="0"/>
              <a:t>This requires rate increases of 40-80% depending on the funding source</a:t>
            </a:r>
          </a:p>
          <a:p>
            <a:r>
              <a:rPr lang="en-US" dirty="0"/>
              <a:t>The current rate for the average single-family home is $610/</a:t>
            </a:r>
            <a:r>
              <a:rPr lang="en-US" dirty="0" err="1"/>
              <a:t>yr</a:t>
            </a:r>
            <a:r>
              <a:rPr lang="en-US" dirty="0"/>
              <a:t> using approximately 5,000 gallons per month term</a:t>
            </a:r>
          </a:p>
          <a:p>
            <a:r>
              <a:rPr lang="en-US" dirty="0"/>
              <a:t>The average rate for wastewater in the State of New Hampshire is $678/</a:t>
            </a:r>
            <a:r>
              <a:rPr lang="en-US" dirty="0" err="1"/>
              <a:t>yr</a:t>
            </a:r>
            <a:r>
              <a:rPr lang="en-US" dirty="0"/>
              <a:t> </a:t>
            </a:r>
          </a:p>
          <a:p>
            <a:r>
              <a:rPr lang="en-US" dirty="0"/>
              <a:t>Additional investigation during preliminary engineering for these projects is required to refine cost estimates and identify opportunities for project savings.  These cost estimates are based on full replacement of manholes and mains.</a:t>
            </a:r>
          </a:p>
          <a:p>
            <a:endParaRPr lang="en-US" dirty="0"/>
          </a:p>
          <a:p>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xmlns="" id="{588570F1-ECBD-41F9-9318-B36E999A7692}"/>
              </a:ext>
            </a:extLst>
          </p:cNvPr>
          <p:cNvGraphicFramePr>
            <a:graphicFrameLocks noGrp="1"/>
          </p:cNvGraphicFramePr>
          <p:nvPr>
            <p:extLst>
              <p:ext uri="{D42A27DB-BD31-4B8C-83A1-F6EECF244321}">
                <p14:modId xmlns:p14="http://schemas.microsoft.com/office/powerpoint/2010/main" val="407061588"/>
              </p:ext>
            </p:extLst>
          </p:nvPr>
        </p:nvGraphicFramePr>
        <p:xfrm>
          <a:off x="2523933" y="4702268"/>
          <a:ext cx="4903470" cy="1770380"/>
        </p:xfrm>
        <a:graphic>
          <a:graphicData uri="http://schemas.openxmlformats.org/drawingml/2006/table">
            <a:tbl>
              <a:tblPr firstRow="1" firstCol="1" bandRow="1">
                <a:tableStyleId>{5C22544A-7EE6-4342-B048-85BDC9FD1C3A}</a:tableStyleId>
              </a:tblPr>
              <a:tblGrid>
                <a:gridCol w="3423285">
                  <a:extLst>
                    <a:ext uri="{9D8B030D-6E8A-4147-A177-3AD203B41FA5}">
                      <a16:colId xmlns:a16="http://schemas.microsoft.com/office/drawing/2014/main" xmlns="" val="1033397042"/>
                    </a:ext>
                  </a:extLst>
                </a:gridCol>
                <a:gridCol w="1480185">
                  <a:extLst>
                    <a:ext uri="{9D8B030D-6E8A-4147-A177-3AD203B41FA5}">
                      <a16:colId xmlns:a16="http://schemas.microsoft.com/office/drawing/2014/main" xmlns="" val="1477087090"/>
                    </a:ext>
                  </a:extLst>
                </a:gridCol>
              </a:tblGrid>
              <a:tr h="0">
                <a:tc>
                  <a:txBody>
                    <a:bodyPr/>
                    <a:lstStyle/>
                    <a:p>
                      <a:pPr marL="0" marR="0">
                        <a:lnSpc>
                          <a:spcPct val="107000"/>
                        </a:lnSpc>
                        <a:spcBef>
                          <a:spcPts val="0"/>
                        </a:spcBef>
                        <a:spcAft>
                          <a:spcPts val="0"/>
                        </a:spcAft>
                      </a:pPr>
                      <a:r>
                        <a:rPr lang="en-US" sz="1200" dirty="0">
                          <a:effectLst/>
                        </a:rPr>
                        <a:t>PROJECT 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Estimated Total Project Cost  (2019 Dollars)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30745102"/>
                  </a:ext>
                </a:extLst>
              </a:tr>
              <a:tr h="0">
                <a:tc>
                  <a:txBody>
                    <a:bodyPr/>
                    <a:lstStyle/>
                    <a:p>
                      <a:pPr marL="0" marR="0">
                        <a:lnSpc>
                          <a:spcPct val="107000"/>
                        </a:lnSpc>
                        <a:spcBef>
                          <a:spcPts val="0"/>
                        </a:spcBef>
                        <a:spcAft>
                          <a:spcPts val="0"/>
                        </a:spcAft>
                      </a:pPr>
                      <a:r>
                        <a:rPr lang="en-US" sz="1100">
                          <a:effectLst/>
                        </a:rPr>
                        <a:t>Project 1 – Subarea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65077845"/>
                  </a:ext>
                </a:extLst>
              </a:tr>
              <a:tr h="0">
                <a:tc>
                  <a:txBody>
                    <a:bodyPr/>
                    <a:lstStyle/>
                    <a:p>
                      <a:pPr marL="0" marR="0" algn="r">
                        <a:lnSpc>
                          <a:spcPct val="107000"/>
                        </a:lnSpc>
                        <a:spcBef>
                          <a:spcPts val="0"/>
                        </a:spcBef>
                        <a:spcAft>
                          <a:spcPts val="0"/>
                        </a:spcAft>
                      </a:pPr>
                      <a:r>
                        <a:rPr lang="en-US" sz="1100">
                          <a:effectLst/>
                        </a:rPr>
                        <a:t>Total Project Cost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$5,709,200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83369200"/>
                  </a:ext>
                </a:extLst>
              </a:tr>
              <a:tr h="0">
                <a:tc>
                  <a:txBody>
                    <a:bodyPr/>
                    <a:lstStyle/>
                    <a:p>
                      <a:pPr marL="0" marR="0">
                        <a:lnSpc>
                          <a:spcPct val="107000"/>
                        </a:lnSpc>
                        <a:spcBef>
                          <a:spcPts val="0"/>
                        </a:spcBef>
                        <a:spcAft>
                          <a:spcPts val="0"/>
                        </a:spcAft>
                      </a:pPr>
                      <a:r>
                        <a:rPr lang="en-US" sz="1100">
                          <a:effectLst/>
                        </a:rPr>
                        <a:t>Project 2 – Cottage Street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06730908"/>
                  </a:ext>
                </a:extLst>
              </a:tr>
              <a:tr h="0">
                <a:tc>
                  <a:txBody>
                    <a:bodyPr/>
                    <a:lstStyle/>
                    <a:p>
                      <a:pPr marL="0" marR="0" algn="r">
                        <a:lnSpc>
                          <a:spcPct val="107000"/>
                        </a:lnSpc>
                        <a:spcBef>
                          <a:spcPts val="0"/>
                        </a:spcBef>
                        <a:spcAft>
                          <a:spcPts val="0"/>
                        </a:spcAft>
                      </a:pPr>
                      <a:r>
                        <a:rPr lang="en-US" sz="1100" dirty="0">
                          <a:effectLst/>
                        </a:rPr>
                        <a:t>Total Project Cost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$4,556,250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24514602"/>
                  </a:ext>
                </a:extLst>
              </a:tr>
              <a:tr h="0">
                <a:tc>
                  <a:txBody>
                    <a:bodyPr/>
                    <a:lstStyle/>
                    <a:p>
                      <a:pPr marL="0" marR="0">
                        <a:lnSpc>
                          <a:spcPct val="107000"/>
                        </a:lnSpc>
                        <a:spcBef>
                          <a:spcPts val="0"/>
                        </a:spcBef>
                        <a:spcAft>
                          <a:spcPts val="0"/>
                        </a:spcAft>
                      </a:pPr>
                      <a:r>
                        <a:rPr lang="en-US" sz="1100" dirty="0">
                          <a:effectLst/>
                        </a:rPr>
                        <a:t>Project 3 – Subarea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51650526"/>
                  </a:ext>
                </a:extLst>
              </a:tr>
              <a:tr h="0">
                <a:tc>
                  <a:txBody>
                    <a:bodyPr/>
                    <a:lstStyle/>
                    <a:p>
                      <a:pPr marL="0" marR="0" algn="r">
                        <a:lnSpc>
                          <a:spcPct val="107000"/>
                        </a:lnSpc>
                        <a:spcBef>
                          <a:spcPts val="0"/>
                        </a:spcBef>
                        <a:spcAft>
                          <a:spcPts val="0"/>
                        </a:spcAft>
                      </a:pPr>
                      <a:r>
                        <a:rPr lang="en-US" sz="1100">
                          <a:effectLst/>
                        </a:rPr>
                        <a:t>Total Project Cost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$2,272,500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37988810"/>
                  </a:ext>
                </a:extLst>
              </a:tr>
              <a:tr h="0">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$12,537,950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80416995"/>
                  </a:ext>
                </a:extLst>
              </a:tr>
            </a:tbl>
          </a:graphicData>
        </a:graphic>
      </p:graphicFrame>
      <p:sp>
        <p:nvSpPr>
          <p:cNvPr id="5" name="Slide Number Placeholder 4">
            <a:extLst>
              <a:ext uri="{FF2B5EF4-FFF2-40B4-BE49-F238E27FC236}">
                <a16:creationId xmlns:a16="http://schemas.microsoft.com/office/drawing/2014/main" xmlns="" id="{4BA1DBC1-F2E1-441B-A0D1-80D782817B6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2166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ASSET MANAGEMENT?</a:t>
            </a:r>
          </a:p>
        </p:txBody>
      </p:sp>
      <p:sp>
        <p:nvSpPr>
          <p:cNvPr id="3" name="Content Placeholder 2"/>
          <p:cNvSpPr>
            <a:spLocks noGrp="1"/>
          </p:cNvSpPr>
          <p:nvPr>
            <p:ph idx="1"/>
          </p:nvPr>
        </p:nvSpPr>
        <p:spPr>
          <a:xfrm>
            <a:off x="534459" y="1677945"/>
            <a:ext cx="8596668" cy="4344367"/>
          </a:xfrm>
        </p:spPr>
        <p:txBody>
          <a:bodyPr>
            <a:normAutofit/>
          </a:bodyPr>
          <a:lstStyle/>
          <a:p>
            <a:r>
              <a:rPr lang="en-US" sz="2400" dirty="0"/>
              <a:t>The goal of an Asset Management Program is to manage system assets to meet the designated level of service in the most cost-effective manner.  There are several key benefits of asset management, including:</a:t>
            </a:r>
          </a:p>
          <a:p>
            <a:pPr lvl="1"/>
            <a:r>
              <a:rPr lang="en-US" sz="2000" dirty="0"/>
              <a:t>Enumerate the state of existing infrastructure</a:t>
            </a:r>
          </a:p>
          <a:p>
            <a:pPr lvl="1"/>
            <a:r>
              <a:rPr lang="en-US" sz="2000" dirty="0"/>
              <a:t>Assist with rate setting based on sound information</a:t>
            </a:r>
          </a:p>
          <a:p>
            <a:pPr lvl="1"/>
            <a:r>
              <a:rPr lang="en-US" sz="2000" dirty="0"/>
              <a:t>Ensure transparency with system customers</a:t>
            </a:r>
          </a:p>
          <a:p>
            <a:pPr lvl="1"/>
            <a:r>
              <a:rPr lang="en-US" sz="2000" dirty="0"/>
              <a:t>Provide an organized approach to system operation and asset management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5" name="Slide Number Placeholder 4">
            <a:extLst>
              <a:ext uri="{FF2B5EF4-FFF2-40B4-BE49-F238E27FC236}">
                <a16:creationId xmlns:a16="http://schemas.microsoft.com/office/drawing/2014/main" xmlns="" id="{560567B1-2E61-46DC-8835-663DE1C3452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84017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066925"/>
            <a:ext cx="7766936" cy="2676525"/>
          </a:xfrm>
        </p:spPr>
        <p:txBody>
          <a:bodyPr/>
          <a:lstStyle/>
          <a:p>
            <a:pPr algn="ctr"/>
            <a:r>
              <a:rPr lang="en-US" dirty="0"/>
              <a:t>Littleton </a:t>
            </a:r>
            <a:br>
              <a:rPr lang="en-US" dirty="0"/>
            </a:br>
            <a:r>
              <a:rPr lang="en-US" dirty="0"/>
              <a:t>Subarea 5 Construction Budget Review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7078" y="5891834"/>
            <a:ext cx="1000525" cy="8797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060" y="585710"/>
            <a:ext cx="1428949" cy="1428949"/>
          </a:xfrm>
          <a:prstGeom prst="rect">
            <a:avLst/>
          </a:prstGeom>
        </p:spPr>
      </p:pic>
      <p:sp>
        <p:nvSpPr>
          <p:cNvPr id="7" name="Subtitle 6">
            <a:extLst>
              <a:ext uri="{FF2B5EF4-FFF2-40B4-BE49-F238E27FC236}">
                <a16:creationId xmlns:a16="http://schemas.microsoft.com/office/drawing/2014/main" xmlns="" id="{4C272B51-2DE7-4819-A7B2-8B622A85F28A}"/>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xmlns="" id="{9E589DCE-4627-46E0-AAA7-8D6C5EE6E602}"/>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01780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a:t>Current Budget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graphicFrame>
        <p:nvGraphicFramePr>
          <p:cNvPr id="6" name="Content Placeholder 5">
            <a:extLst>
              <a:ext uri="{FF2B5EF4-FFF2-40B4-BE49-F238E27FC236}">
                <a16:creationId xmlns:a16="http://schemas.microsoft.com/office/drawing/2014/main" xmlns="" id="{27E4CEF5-704B-4A0C-A924-90D35A96769A}"/>
              </a:ext>
            </a:extLst>
          </p:cNvPr>
          <p:cNvGraphicFramePr>
            <a:graphicFrameLocks noGrp="1"/>
          </p:cNvGraphicFramePr>
          <p:nvPr>
            <p:ph idx="1"/>
            <p:extLst>
              <p:ext uri="{D42A27DB-BD31-4B8C-83A1-F6EECF244321}">
                <p14:modId xmlns:p14="http://schemas.microsoft.com/office/powerpoint/2010/main" val="3867545164"/>
              </p:ext>
            </p:extLst>
          </p:nvPr>
        </p:nvGraphicFramePr>
        <p:xfrm>
          <a:off x="1081088" y="1462088"/>
          <a:ext cx="6732356" cy="4579944"/>
        </p:xfrm>
        <a:graphic>
          <a:graphicData uri="http://schemas.openxmlformats.org/drawingml/2006/table">
            <a:tbl>
              <a:tblPr/>
              <a:tblGrid>
                <a:gridCol w="855117">
                  <a:extLst>
                    <a:ext uri="{9D8B030D-6E8A-4147-A177-3AD203B41FA5}">
                      <a16:colId xmlns:a16="http://schemas.microsoft.com/office/drawing/2014/main" xmlns="" val="563558307"/>
                    </a:ext>
                  </a:extLst>
                </a:gridCol>
                <a:gridCol w="2945406">
                  <a:extLst>
                    <a:ext uri="{9D8B030D-6E8A-4147-A177-3AD203B41FA5}">
                      <a16:colId xmlns:a16="http://schemas.microsoft.com/office/drawing/2014/main" xmlns="" val="767725103"/>
                    </a:ext>
                  </a:extLst>
                </a:gridCol>
                <a:gridCol w="1045144">
                  <a:extLst>
                    <a:ext uri="{9D8B030D-6E8A-4147-A177-3AD203B41FA5}">
                      <a16:colId xmlns:a16="http://schemas.microsoft.com/office/drawing/2014/main" xmlns="" val="3456809461"/>
                    </a:ext>
                  </a:extLst>
                </a:gridCol>
                <a:gridCol w="1886689">
                  <a:extLst>
                    <a:ext uri="{9D8B030D-6E8A-4147-A177-3AD203B41FA5}">
                      <a16:colId xmlns:a16="http://schemas.microsoft.com/office/drawing/2014/main" xmlns="" val="2597748297"/>
                    </a:ext>
                  </a:extLst>
                </a:gridCol>
              </a:tblGrid>
              <a:tr h="199128">
                <a:tc>
                  <a:txBody>
                    <a:bodyPr/>
                    <a:lstStyle/>
                    <a:p>
                      <a:pPr algn="l" fontAlgn="b"/>
                      <a:r>
                        <a:rPr lang="en-US" sz="1000" b="1" i="0" u="none" strike="noStrike">
                          <a:solidFill>
                            <a:srgbClr val="000000"/>
                          </a:solidFill>
                          <a:effectLst/>
                          <a:latin typeface="Calibri" panose="020F0502020204030204" pitchFamily="34" charset="0"/>
                        </a:rPr>
                        <a:t>Construction</a:t>
                      </a: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283912155"/>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Original Bid Price</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2,220,752.00 </a:t>
                      </a: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3214195624"/>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Change orders</a:t>
                      </a:r>
                    </a:p>
                  </a:txBody>
                  <a:tcPr marL="2860" marR="2860" marT="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(391,849.65)</a:t>
                      </a:r>
                    </a:p>
                  </a:txBody>
                  <a:tcPr marL="2860" marR="2860" marT="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1356018542"/>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Current Contract Price</a:t>
                      </a:r>
                    </a:p>
                  </a:txBody>
                  <a:tcPr marL="2860" marR="2860" marT="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1,828,902.35 </a:t>
                      </a:r>
                    </a:p>
                  </a:txBody>
                  <a:tcPr marL="2860" marR="2860" marT="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1097583615"/>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47192409"/>
                  </a:ext>
                </a:extLst>
              </a:tr>
              <a:tr h="199128">
                <a:tc>
                  <a:txBody>
                    <a:bodyPr/>
                    <a:lstStyle/>
                    <a:p>
                      <a:pPr algn="l" fontAlgn="b"/>
                      <a:r>
                        <a:rPr lang="en-US" sz="1000" b="1" i="0" u="none" strike="noStrike">
                          <a:solidFill>
                            <a:srgbClr val="000000"/>
                          </a:solidFill>
                          <a:effectLst/>
                          <a:latin typeface="Calibri" panose="020F0502020204030204" pitchFamily="34" charset="0"/>
                        </a:rPr>
                        <a:t>Engineering</a:t>
                      </a: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485466635"/>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Preliminary Engineering</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18,743.00 </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Reduced by $30,000 RD Grant</a:t>
                      </a:r>
                    </a:p>
                  </a:txBody>
                  <a:tcPr marL="2860" marR="2860" marT="2860" marB="0" anchor="b">
                    <a:lnL>
                      <a:noFill/>
                    </a:lnL>
                    <a:lnR>
                      <a:noFill/>
                    </a:lnR>
                    <a:lnT>
                      <a:noFill/>
                    </a:lnT>
                    <a:lnB>
                      <a:noFill/>
                    </a:lnB>
                  </a:tcPr>
                </a:tc>
                <a:extLst>
                  <a:ext uri="{0D108BD9-81ED-4DB2-BD59-A6C34878D82A}">
                    <a16:rowId xmlns:a16="http://schemas.microsoft.com/office/drawing/2014/main" xmlns="" val="3746317107"/>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Final Design</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85,000.00 </a:t>
                      </a: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2361308627"/>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Construction Basic</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93,340.00 </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Fixed Fee</a:t>
                      </a:r>
                    </a:p>
                  </a:txBody>
                  <a:tcPr marL="2860" marR="2860" marT="2860" marB="0" anchor="b">
                    <a:lnL>
                      <a:noFill/>
                    </a:lnL>
                    <a:lnR>
                      <a:noFill/>
                    </a:lnR>
                    <a:lnT>
                      <a:noFill/>
                    </a:lnT>
                    <a:lnB>
                      <a:noFill/>
                    </a:lnB>
                  </a:tcPr>
                </a:tc>
                <a:extLst>
                  <a:ext uri="{0D108BD9-81ED-4DB2-BD59-A6C34878D82A}">
                    <a16:rowId xmlns:a16="http://schemas.microsoft.com/office/drawing/2014/main" xmlns="" val="906187689"/>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Construction RPR</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122,000.00 </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and Expense To Date</a:t>
                      </a:r>
                    </a:p>
                  </a:txBody>
                  <a:tcPr marL="2860" marR="2860" marT="2860" marB="0" anchor="b">
                    <a:lnL>
                      <a:noFill/>
                    </a:lnL>
                    <a:lnR>
                      <a:noFill/>
                    </a:lnR>
                    <a:lnT>
                      <a:noFill/>
                    </a:lnT>
                    <a:lnB>
                      <a:noFill/>
                    </a:lnB>
                  </a:tcPr>
                </a:tc>
                <a:extLst>
                  <a:ext uri="{0D108BD9-81ED-4DB2-BD59-A6C34878D82A}">
                    <a16:rowId xmlns:a16="http://schemas.microsoft.com/office/drawing/2014/main" xmlns="" val="1652622826"/>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Construction Record Documents</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10,000.00 </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and Expense Estimated</a:t>
                      </a:r>
                    </a:p>
                  </a:txBody>
                  <a:tcPr marL="2860" marR="2860" marT="2860" marB="0" anchor="b">
                    <a:lnL>
                      <a:noFill/>
                    </a:lnL>
                    <a:lnR>
                      <a:noFill/>
                    </a:lnR>
                    <a:lnT>
                      <a:noFill/>
                    </a:lnT>
                    <a:lnB>
                      <a:noFill/>
                    </a:lnB>
                  </a:tcPr>
                </a:tc>
                <a:extLst>
                  <a:ext uri="{0D108BD9-81ED-4DB2-BD59-A6C34878D82A}">
                    <a16:rowId xmlns:a16="http://schemas.microsoft.com/office/drawing/2014/main" xmlns="" val="122970443"/>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Asset Management</a:t>
                      </a:r>
                    </a:p>
                  </a:txBody>
                  <a:tcPr marL="2860" marR="2860" marT="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41,600.00 </a:t>
                      </a:r>
                    </a:p>
                  </a:txBody>
                  <a:tcPr marL="2860" marR="2860" marT="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2129498383"/>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Total</a:t>
                      </a:r>
                    </a:p>
                  </a:txBody>
                  <a:tcPr marL="2860" marR="2860" marT="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370,683.00 </a:t>
                      </a:r>
                    </a:p>
                  </a:txBody>
                  <a:tcPr marL="2860" marR="2860" marT="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1833494551"/>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3231594453"/>
                  </a:ext>
                </a:extLst>
              </a:tr>
              <a:tr h="199128">
                <a:tc gridSpan="2">
                  <a:txBody>
                    <a:bodyPr/>
                    <a:lstStyle/>
                    <a:p>
                      <a:pPr algn="l" fontAlgn="b"/>
                      <a:r>
                        <a:rPr lang="en-US" sz="1000" b="1" i="0" u="none" strike="noStrike">
                          <a:solidFill>
                            <a:srgbClr val="000000"/>
                          </a:solidFill>
                          <a:effectLst/>
                          <a:latin typeface="Calibri" panose="020F0502020204030204" pitchFamily="34" charset="0"/>
                        </a:rPr>
                        <a:t>Total Estimated Engineering and Construction Cost</a:t>
                      </a:r>
                    </a:p>
                  </a:txBody>
                  <a:tcPr marL="2860" marR="2860" marT="2860"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3445385398"/>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Construction</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1,828,902.35 </a:t>
                      </a: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3547918856"/>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Engineering</a:t>
                      </a:r>
                    </a:p>
                  </a:txBody>
                  <a:tcPr marL="2860" marR="2860" marT="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370,683.00 </a:t>
                      </a:r>
                    </a:p>
                  </a:txBody>
                  <a:tcPr marL="2860" marR="2860" marT="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4124693304"/>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Total Cost</a:t>
                      </a:r>
                    </a:p>
                  </a:txBody>
                  <a:tcPr marL="2860" marR="2860" marT="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2,199,585.35 </a:t>
                      </a:r>
                    </a:p>
                  </a:txBody>
                  <a:tcPr marL="2860" marR="2860" marT="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367745534"/>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2242544989"/>
                  </a:ext>
                </a:extLst>
              </a:tr>
              <a:tr h="199128">
                <a:tc gridSpan="2">
                  <a:txBody>
                    <a:bodyPr/>
                    <a:lstStyle/>
                    <a:p>
                      <a:pPr algn="l" fontAlgn="b"/>
                      <a:r>
                        <a:rPr lang="en-US" sz="1000" b="1" i="0" u="none" strike="noStrike">
                          <a:solidFill>
                            <a:srgbClr val="000000"/>
                          </a:solidFill>
                          <a:effectLst/>
                          <a:latin typeface="Calibri" panose="020F0502020204030204" pitchFamily="34" charset="0"/>
                        </a:rPr>
                        <a:t>Remaining Budget</a:t>
                      </a:r>
                    </a:p>
                  </a:txBody>
                  <a:tcPr marL="2860" marR="2860" marT="2860"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378759740"/>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Bond Authority</a:t>
                      </a: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2,340,000.00 </a:t>
                      </a:r>
                    </a:p>
                  </a:txBody>
                  <a:tcPr marL="2860" marR="2860" marT="286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3739564933"/>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Total Engineering and Construction to date</a:t>
                      </a:r>
                    </a:p>
                  </a:txBody>
                  <a:tcPr marL="2860" marR="2860" marT="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$(2,199,585.35)</a:t>
                      </a:r>
                    </a:p>
                  </a:txBody>
                  <a:tcPr marL="2860" marR="2860" marT="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3923083514"/>
                  </a:ext>
                </a:extLst>
              </a:tr>
              <a:tr h="199128">
                <a:tc>
                  <a:txBody>
                    <a:bodyPr/>
                    <a:lstStyle/>
                    <a:p>
                      <a:pPr algn="l" fontAlgn="b"/>
                      <a:endParaRPr lang="en-US" sz="1000" b="0" i="0" u="none" strike="noStrike">
                        <a:solidFill>
                          <a:srgbClr val="000000"/>
                        </a:solidFill>
                        <a:effectLst/>
                        <a:latin typeface="Calibri" panose="020F0502020204030204" pitchFamily="34" charset="0"/>
                      </a:endParaRPr>
                    </a:p>
                  </a:txBody>
                  <a:tcPr marL="2860" marR="2860" marT="286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Total Remaining</a:t>
                      </a:r>
                    </a:p>
                  </a:txBody>
                  <a:tcPr marL="2860" marR="2860" marT="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140,414.65 </a:t>
                      </a:r>
                    </a:p>
                  </a:txBody>
                  <a:tcPr marL="2860" marR="2860" marT="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860" marR="2860" marT="2860" marB="0" anchor="b">
                    <a:lnL>
                      <a:noFill/>
                    </a:lnL>
                    <a:lnR>
                      <a:noFill/>
                    </a:lnR>
                    <a:lnT>
                      <a:noFill/>
                    </a:lnT>
                    <a:lnB>
                      <a:noFill/>
                    </a:lnB>
                  </a:tcPr>
                </a:tc>
                <a:extLst>
                  <a:ext uri="{0D108BD9-81ED-4DB2-BD59-A6C34878D82A}">
                    <a16:rowId xmlns:a16="http://schemas.microsoft.com/office/drawing/2014/main" xmlns="" val="942763835"/>
                  </a:ext>
                </a:extLst>
              </a:tr>
            </a:tbl>
          </a:graphicData>
        </a:graphic>
      </p:graphicFrame>
      <p:sp>
        <p:nvSpPr>
          <p:cNvPr id="3" name="Slide Number Placeholder 2">
            <a:extLst>
              <a:ext uri="{FF2B5EF4-FFF2-40B4-BE49-F238E27FC236}">
                <a16:creationId xmlns:a16="http://schemas.microsoft.com/office/drawing/2014/main" xmlns="" id="{2E2F7726-231F-40BA-8564-ABF2674036DB}"/>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13516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a:t>Mill Street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3" name="Slide Number Placeholder 2">
            <a:extLst>
              <a:ext uri="{FF2B5EF4-FFF2-40B4-BE49-F238E27FC236}">
                <a16:creationId xmlns:a16="http://schemas.microsoft.com/office/drawing/2014/main" xmlns="" id="{0F902B70-3D08-4B8A-81D6-ED269DBFE5B1}"/>
              </a:ext>
            </a:extLst>
          </p:cNvPr>
          <p:cNvSpPr>
            <a:spLocks noGrp="1"/>
          </p:cNvSpPr>
          <p:nvPr>
            <p:ph type="sldNum" sz="quarter" idx="12"/>
          </p:nvPr>
        </p:nvSpPr>
        <p:spPr/>
        <p:txBody>
          <a:bodyPr/>
          <a:lstStyle/>
          <a:p>
            <a:fld id="{D57F1E4F-1CFF-5643-939E-217C01CDF565}" type="slidenum">
              <a:rPr lang="en-US" smtClean="0"/>
              <a:pPr/>
              <a:t>22</a:t>
            </a:fld>
            <a:endParaRPr lang="en-US" dirty="0"/>
          </a:p>
        </p:txBody>
      </p:sp>
      <p:graphicFrame>
        <p:nvGraphicFramePr>
          <p:cNvPr id="7" name="Content Placeholder 6">
            <a:extLst>
              <a:ext uri="{FF2B5EF4-FFF2-40B4-BE49-F238E27FC236}">
                <a16:creationId xmlns:a16="http://schemas.microsoft.com/office/drawing/2014/main" xmlns="" id="{4CB244C5-713D-4D66-B072-239834322CB5}"/>
              </a:ext>
            </a:extLst>
          </p:cNvPr>
          <p:cNvGraphicFramePr>
            <a:graphicFrameLocks noGrp="1"/>
          </p:cNvGraphicFramePr>
          <p:nvPr>
            <p:ph idx="1"/>
            <p:extLst>
              <p:ext uri="{D42A27DB-BD31-4B8C-83A1-F6EECF244321}">
                <p14:modId xmlns:p14="http://schemas.microsoft.com/office/powerpoint/2010/main" val="3217992849"/>
              </p:ext>
            </p:extLst>
          </p:nvPr>
        </p:nvGraphicFramePr>
        <p:xfrm>
          <a:off x="771525" y="1319213"/>
          <a:ext cx="7159510" cy="4722821"/>
        </p:xfrm>
        <a:graphic>
          <a:graphicData uri="http://schemas.openxmlformats.org/drawingml/2006/table">
            <a:tbl>
              <a:tblPr/>
              <a:tblGrid>
                <a:gridCol w="909373">
                  <a:extLst>
                    <a:ext uri="{9D8B030D-6E8A-4147-A177-3AD203B41FA5}">
                      <a16:colId xmlns:a16="http://schemas.microsoft.com/office/drawing/2014/main" xmlns="" val="667908379"/>
                    </a:ext>
                  </a:extLst>
                </a:gridCol>
                <a:gridCol w="3132286">
                  <a:extLst>
                    <a:ext uri="{9D8B030D-6E8A-4147-A177-3AD203B41FA5}">
                      <a16:colId xmlns:a16="http://schemas.microsoft.com/office/drawing/2014/main" xmlns="" val="3958764287"/>
                    </a:ext>
                  </a:extLst>
                </a:gridCol>
                <a:gridCol w="1111456">
                  <a:extLst>
                    <a:ext uri="{9D8B030D-6E8A-4147-A177-3AD203B41FA5}">
                      <a16:colId xmlns:a16="http://schemas.microsoft.com/office/drawing/2014/main" xmlns="" val="3358949166"/>
                    </a:ext>
                  </a:extLst>
                </a:gridCol>
                <a:gridCol w="2006395">
                  <a:extLst>
                    <a:ext uri="{9D8B030D-6E8A-4147-A177-3AD203B41FA5}">
                      <a16:colId xmlns:a16="http://schemas.microsoft.com/office/drawing/2014/main" xmlns="" val="3121599237"/>
                    </a:ext>
                  </a:extLst>
                </a:gridCol>
              </a:tblGrid>
              <a:tr h="213850">
                <a:tc>
                  <a:txBody>
                    <a:bodyPr/>
                    <a:lstStyle/>
                    <a:p>
                      <a:pPr algn="l" fontAlgn="b"/>
                      <a:r>
                        <a:rPr lang="en-US" sz="1000" b="1" i="0" u="none" strike="noStrike">
                          <a:solidFill>
                            <a:srgbClr val="000000"/>
                          </a:solidFill>
                          <a:effectLst/>
                          <a:latin typeface="Calibri" panose="020F0502020204030204" pitchFamily="34" charset="0"/>
                        </a:rPr>
                        <a:t>Mill Street</a:t>
                      </a: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847813320"/>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Estimated Construction Cost </a:t>
                      </a: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193,329.00 </a:t>
                      </a: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Estimate from JA McDonald</a:t>
                      </a:r>
                    </a:p>
                  </a:txBody>
                  <a:tcPr marL="2979" marR="2979" marT="2979" marB="0" anchor="b">
                    <a:lnL>
                      <a:noFill/>
                    </a:lnL>
                    <a:lnR>
                      <a:noFill/>
                    </a:lnR>
                    <a:lnT>
                      <a:noFill/>
                    </a:lnT>
                    <a:lnB>
                      <a:noFill/>
                    </a:lnB>
                  </a:tcPr>
                </a:tc>
                <a:extLst>
                  <a:ext uri="{0D108BD9-81ED-4DB2-BD59-A6C34878D82A}">
                    <a16:rowId xmlns:a16="http://schemas.microsoft.com/office/drawing/2014/main" xmlns="" val="3570817426"/>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5% Contingency on Construction Cost</a:t>
                      </a: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9,666.45 </a:t>
                      </a: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504822009"/>
                  </a:ext>
                </a:extLst>
              </a:tr>
              <a:tr h="427699">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Additional Engineering - RPR</a:t>
                      </a: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63,800.00 </a:t>
                      </a: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Remaining budget from above (time and expense)</a:t>
                      </a:r>
                    </a:p>
                  </a:txBody>
                  <a:tcPr marL="2979" marR="2979" marT="2979" marB="0" anchor="b">
                    <a:lnL>
                      <a:noFill/>
                    </a:lnL>
                    <a:lnR>
                      <a:noFill/>
                    </a:lnR>
                    <a:lnT>
                      <a:noFill/>
                    </a:lnT>
                    <a:lnB>
                      <a:noFill/>
                    </a:lnB>
                  </a:tcPr>
                </a:tc>
                <a:extLst>
                  <a:ext uri="{0D108BD9-81ED-4DB2-BD59-A6C34878D82A}">
                    <a16:rowId xmlns:a16="http://schemas.microsoft.com/office/drawing/2014/main" xmlns="" val="868520129"/>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Additional Engineering - Record Documents</a:t>
                      </a:r>
                    </a:p>
                  </a:txBody>
                  <a:tcPr marL="2979" marR="2979" marT="29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3,000.00 </a:t>
                      </a:r>
                    </a:p>
                  </a:txBody>
                  <a:tcPr marL="2979" marR="2979" marT="29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Estimated </a:t>
                      </a:r>
                    </a:p>
                  </a:txBody>
                  <a:tcPr marL="2979" marR="2979" marT="2979" marB="0" anchor="b">
                    <a:lnL>
                      <a:noFill/>
                    </a:lnL>
                    <a:lnR>
                      <a:noFill/>
                    </a:lnR>
                    <a:lnT>
                      <a:noFill/>
                    </a:lnT>
                    <a:lnB>
                      <a:noFill/>
                    </a:lnB>
                  </a:tcPr>
                </a:tc>
                <a:extLst>
                  <a:ext uri="{0D108BD9-81ED-4DB2-BD59-A6C34878D82A}">
                    <a16:rowId xmlns:a16="http://schemas.microsoft.com/office/drawing/2014/main" xmlns="" val="2890107086"/>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Total Cost for Mill Street</a:t>
                      </a:r>
                    </a:p>
                  </a:txBody>
                  <a:tcPr marL="2979" marR="2979" marT="29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269,795.45 </a:t>
                      </a:r>
                    </a:p>
                  </a:txBody>
                  <a:tcPr marL="2979" marR="2979" marT="29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39640871"/>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4207967717"/>
                  </a:ext>
                </a:extLst>
              </a:tr>
              <a:tr h="213850">
                <a:tc gridSpan="2">
                  <a:txBody>
                    <a:bodyPr/>
                    <a:lstStyle/>
                    <a:p>
                      <a:pPr algn="l" fontAlgn="b"/>
                      <a:r>
                        <a:rPr lang="en-US" sz="1000" b="1" i="0" u="none" strike="noStrike">
                          <a:solidFill>
                            <a:srgbClr val="000000"/>
                          </a:solidFill>
                          <a:effectLst/>
                          <a:latin typeface="Calibri" panose="020F0502020204030204" pitchFamily="34" charset="0"/>
                        </a:rPr>
                        <a:t>Total Cost completing Mill Street</a:t>
                      </a:r>
                    </a:p>
                  </a:txBody>
                  <a:tcPr marL="2979" marR="2979" marT="2979"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2251452226"/>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Total Current Construction</a:t>
                      </a: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2,199,585.35 </a:t>
                      </a: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264968185"/>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Total Mill Street</a:t>
                      </a: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269,795.45 </a:t>
                      </a: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1118088242"/>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Granite Curb for Mill Street</a:t>
                      </a:r>
                    </a:p>
                  </a:txBody>
                  <a:tcPr marL="2979" marR="2979" marT="29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17,250.00 </a:t>
                      </a:r>
                    </a:p>
                  </a:txBody>
                  <a:tcPr marL="2979" marR="2979" marT="29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4164067546"/>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Total</a:t>
                      </a:r>
                    </a:p>
                  </a:txBody>
                  <a:tcPr marL="2979" marR="2979" marT="29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2,486,630.80 </a:t>
                      </a:r>
                    </a:p>
                  </a:txBody>
                  <a:tcPr marL="2979" marR="2979" marT="29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616209560"/>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1905033034"/>
                  </a:ext>
                </a:extLst>
              </a:tr>
              <a:tr h="213850">
                <a:tc gridSpan="2">
                  <a:txBody>
                    <a:bodyPr/>
                    <a:lstStyle/>
                    <a:p>
                      <a:pPr algn="l" fontAlgn="b"/>
                      <a:r>
                        <a:rPr lang="en-US" sz="1000" b="1" i="0" u="none" strike="noStrike">
                          <a:solidFill>
                            <a:srgbClr val="000000"/>
                          </a:solidFill>
                          <a:effectLst/>
                          <a:latin typeface="Calibri" panose="020F0502020204030204" pitchFamily="34" charset="0"/>
                        </a:rPr>
                        <a:t>Local Share to Complete Mill Street</a:t>
                      </a:r>
                    </a:p>
                  </a:txBody>
                  <a:tcPr marL="2979" marR="2979" marT="2979"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4138465615"/>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Total Cost</a:t>
                      </a: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2,486,630.80 </a:t>
                      </a: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2093516181"/>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Bond/Loan Amount</a:t>
                      </a:r>
                    </a:p>
                  </a:txBody>
                  <a:tcPr marL="2979" marR="2979" marT="29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$(2,340,000.00)</a:t>
                      </a:r>
                    </a:p>
                  </a:txBody>
                  <a:tcPr marL="2979" marR="2979" marT="29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2248320154"/>
                  </a:ext>
                </a:extLst>
              </a:tr>
              <a:tr h="213850">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Local Share</a:t>
                      </a:r>
                    </a:p>
                  </a:txBody>
                  <a:tcPr marL="2979" marR="2979" marT="29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146,630.80 </a:t>
                      </a:r>
                    </a:p>
                  </a:txBody>
                  <a:tcPr marL="2979" marR="2979" marT="29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943540892"/>
                  </a:ext>
                </a:extLst>
              </a:tr>
              <a:tr h="213850">
                <a:tc>
                  <a:txBody>
                    <a:bodyPr/>
                    <a:lstStyle/>
                    <a:p>
                      <a:pPr algn="l" fontAlgn="b"/>
                      <a:r>
                        <a:rPr lang="en-US" sz="1000" b="0" i="0" u="none" strike="noStrike">
                          <a:solidFill>
                            <a:srgbClr val="000000"/>
                          </a:solidFill>
                          <a:effectLst/>
                          <a:latin typeface="Calibri" panose="020F0502020204030204" pitchFamily="34" charset="0"/>
                        </a:rPr>
                        <a:t>Notes:</a:t>
                      </a: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979" marR="2979" marT="2979" marB="0" anchor="b">
                    <a:lnL>
                      <a:noFill/>
                    </a:lnL>
                    <a:lnR>
                      <a:noFill/>
                    </a:lnR>
                    <a:lnT>
                      <a:noFill/>
                    </a:lnT>
                    <a:lnB>
                      <a:noFill/>
                    </a:lnB>
                  </a:tcPr>
                </a:tc>
                <a:extLst>
                  <a:ext uri="{0D108BD9-81ED-4DB2-BD59-A6C34878D82A}">
                    <a16:rowId xmlns:a16="http://schemas.microsoft.com/office/drawing/2014/main" xmlns="" val="1192919092"/>
                  </a:ext>
                </a:extLst>
              </a:tr>
              <a:tr h="231972">
                <a:tc gridSpan="4">
                  <a:txBody>
                    <a:bodyPr/>
                    <a:lstStyle/>
                    <a:p>
                      <a:pPr algn="l" fontAlgn="b"/>
                      <a:r>
                        <a:rPr lang="en-US" sz="1000" b="0" i="0" u="none" strike="noStrike">
                          <a:solidFill>
                            <a:srgbClr val="000000"/>
                          </a:solidFill>
                          <a:effectLst/>
                          <a:latin typeface="Calibri" panose="020F0502020204030204" pitchFamily="34" charset="0"/>
                        </a:rPr>
                        <a:t>1. The Mill Street cost estimate does not include retaining wall work</a:t>
                      </a:r>
                    </a:p>
                  </a:txBody>
                  <a:tcPr marL="2979" marR="2979" marT="297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6624782"/>
                  </a:ext>
                </a:extLst>
              </a:tr>
              <a:tr h="213850">
                <a:tc gridSpan="4">
                  <a:txBody>
                    <a:bodyPr/>
                    <a:lstStyle/>
                    <a:p>
                      <a:pPr algn="l" fontAlgn="b"/>
                      <a:r>
                        <a:rPr lang="en-US" sz="1000" b="0" i="0" u="none" strike="noStrike">
                          <a:solidFill>
                            <a:srgbClr val="000000"/>
                          </a:solidFill>
                          <a:effectLst/>
                          <a:latin typeface="Calibri" panose="020F0502020204030204" pitchFamily="34" charset="0"/>
                        </a:rPr>
                        <a:t>2. The work on Mill Street would have to be completed as a change order under the current contract.</a:t>
                      </a:r>
                    </a:p>
                  </a:txBody>
                  <a:tcPr marL="2979" marR="2979" marT="297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64251675"/>
                  </a:ext>
                </a:extLst>
              </a:tr>
              <a:tr h="213850">
                <a:tc gridSpan="4">
                  <a:txBody>
                    <a:bodyPr/>
                    <a:lstStyle/>
                    <a:p>
                      <a:pPr algn="l" fontAlgn="b"/>
                      <a:r>
                        <a:rPr lang="en-US" sz="1000" b="0" i="0" u="none" strike="noStrike" dirty="0">
                          <a:solidFill>
                            <a:srgbClr val="000000"/>
                          </a:solidFill>
                          <a:effectLst/>
                          <a:latin typeface="Calibri" panose="020F0502020204030204" pitchFamily="34" charset="0"/>
                        </a:rPr>
                        <a:t>3. </a:t>
                      </a:r>
                      <a:r>
                        <a:rPr lang="en-US" sz="1000" b="0" i="0" u="none" strike="noStrike" dirty="0" err="1">
                          <a:solidFill>
                            <a:srgbClr val="000000"/>
                          </a:solidFill>
                          <a:effectLst/>
                          <a:latin typeface="Calibri" panose="020F0502020204030204" pitchFamily="34" charset="0"/>
                        </a:rPr>
                        <a:t>Selectboard</a:t>
                      </a:r>
                      <a:r>
                        <a:rPr lang="en-US" sz="1000" b="0" i="0" u="none" strike="noStrike" dirty="0">
                          <a:solidFill>
                            <a:srgbClr val="000000"/>
                          </a:solidFill>
                          <a:effectLst/>
                          <a:latin typeface="Calibri" panose="020F0502020204030204" pitchFamily="34" charset="0"/>
                        </a:rPr>
                        <a:t> approved local share of $132,300 in December 2018</a:t>
                      </a:r>
                    </a:p>
                  </a:txBody>
                  <a:tcPr marL="2979" marR="2979" marT="297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685255674"/>
                  </a:ext>
                </a:extLst>
              </a:tr>
            </a:tbl>
          </a:graphicData>
        </a:graphic>
      </p:graphicFrame>
    </p:spTree>
    <p:extLst>
      <p:ext uri="{BB962C8B-B14F-4D97-AF65-F5344CB8AC3E}">
        <p14:creationId xmlns:p14="http://schemas.microsoft.com/office/powerpoint/2010/main" val="2091998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dirty="0"/>
              <a:t>Mill Street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5" name="Content Placeholder 4">
            <a:extLst>
              <a:ext uri="{FF2B5EF4-FFF2-40B4-BE49-F238E27FC236}">
                <a16:creationId xmlns:a16="http://schemas.microsoft.com/office/drawing/2014/main" xmlns="" id="{0AE1F00E-4445-46F0-9C3C-5A4E62F8C71A}"/>
              </a:ext>
            </a:extLst>
          </p:cNvPr>
          <p:cNvSpPr>
            <a:spLocks noGrp="1"/>
          </p:cNvSpPr>
          <p:nvPr>
            <p:ph idx="1"/>
          </p:nvPr>
        </p:nvSpPr>
        <p:spPr/>
        <p:txBody>
          <a:bodyPr/>
          <a:lstStyle/>
          <a:p>
            <a:r>
              <a:rPr lang="en-US" dirty="0"/>
              <a:t>Draft Change Order to allow JA McDonald to complete work prepared and approved by DES</a:t>
            </a:r>
          </a:p>
          <a:p>
            <a:r>
              <a:rPr lang="en-US" dirty="0"/>
              <a:t>Construction schedule is weather dependent</a:t>
            </a:r>
          </a:p>
          <a:p>
            <a:r>
              <a:rPr lang="en-US" dirty="0"/>
              <a:t>Goal completion date of May 15 if weather allows</a:t>
            </a:r>
          </a:p>
          <a:p>
            <a:endParaRPr lang="en-US" dirty="0"/>
          </a:p>
          <a:p>
            <a:r>
              <a:rPr lang="en-US" dirty="0"/>
              <a:t>Motion for agreement to proceed with construction as described on Mill Street?</a:t>
            </a:r>
          </a:p>
          <a:p>
            <a:endParaRPr lang="en-US" dirty="0"/>
          </a:p>
        </p:txBody>
      </p:sp>
      <p:sp>
        <p:nvSpPr>
          <p:cNvPr id="3" name="Slide Number Placeholder 2">
            <a:extLst>
              <a:ext uri="{FF2B5EF4-FFF2-40B4-BE49-F238E27FC236}">
                <a16:creationId xmlns:a16="http://schemas.microsoft.com/office/drawing/2014/main" xmlns="" id="{F89E3AAE-8785-46B5-99D1-928C7033D92A}"/>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78419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066925"/>
            <a:ext cx="7766936" cy="2676525"/>
          </a:xfrm>
        </p:spPr>
        <p:txBody>
          <a:bodyPr/>
          <a:lstStyle/>
          <a:p>
            <a:pPr algn="ctr"/>
            <a:r>
              <a:rPr lang="en-US" dirty="0"/>
              <a:t>Littleton </a:t>
            </a:r>
            <a:br>
              <a:rPr lang="en-US" dirty="0"/>
            </a:br>
            <a:r>
              <a:rPr lang="en-US" dirty="0"/>
              <a:t>Wastewater Treatment Plant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7078" y="5891834"/>
            <a:ext cx="1000525" cy="8797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060" y="585710"/>
            <a:ext cx="1428949" cy="1428949"/>
          </a:xfrm>
          <a:prstGeom prst="rect">
            <a:avLst/>
          </a:prstGeom>
        </p:spPr>
      </p:pic>
      <p:sp>
        <p:nvSpPr>
          <p:cNvPr id="7" name="Subtitle 6">
            <a:extLst>
              <a:ext uri="{FF2B5EF4-FFF2-40B4-BE49-F238E27FC236}">
                <a16:creationId xmlns:a16="http://schemas.microsoft.com/office/drawing/2014/main" xmlns="" id="{4C272B51-2DE7-4819-A7B2-8B622A85F28A}"/>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xmlns="" id="{9E589DCE-4627-46E0-AAA7-8D6C5EE6E602}"/>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994591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Wastewater Treatment Plant Asset Management</a:t>
            </a:r>
          </a:p>
        </p:txBody>
      </p:sp>
      <p:sp>
        <p:nvSpPr>
          <p:cNvPr id="3" name="Content Placeholder 2"/>
          <p:cNvSpPr>
            <a:spLocks noGrp="1"/>
          </p:cNvSpPr>
          <p:nvPr>
            <p:ph idx="1"/>
          </p:nvPr>
        </p:nvSpPr>
        <p:spPr>
          <a:xfrm>
            <a:off x="677334" y="2228849"/>
            <a:ext cx="9076266" cy="4443413"/>
          </a:xfrm>
        </p:spPr>
        <p:txBody>
          <a:bodyPr>
            <a:normAutofit/>
          </a:bodyPr>
          <a:lstStyle/>
          <a:p>
            <a:r>
              <a:rPr lang="en-US" dirty="0"/>
              <a:t>Phase 2 Asset Management</a:t>
            </a:r>
          </a:p>
          <a:p>
            <a:pPr lvl="1"/>
            <a:r>
              <a:rPr lang="en-US" dirty="0"/>
              <a:t>Due to Littleton’s size, the wastewater collection system is eligible for another $30,000 in loan forgiveness for asset management</a:t>
            </a:r>
          </a:p>
          <a:p>
            <a:pPr lvl="1"/>
            <a:r>
              <a:rPr lang="en-US" dirty="0"/>
              <a:t>A bond was approved in 2019 for the </a:t>
            </a:r>
            <a:r>
              <a:rPr lang="en-US" dirty="0" err="1"/>
              <a:t>CWSRF</a:t>
            </a:r>
            <a:r>
              <a:rPr lang="en-US" dirty="0"/>
              <a:t> loan</a:t>
            </a:r>
          </a:p>
          <a:p>
            <a:pPr lvl="1"/>
            <a:r>
              <a:rPr lang="en-US" dirty="0"/>
              <a:t>Will include an inventory and evaluation of the Wastewater Treatment Plant and pump station assets</a:t>
            </a:r>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16392AC4-1F5A-46C4-A9DA-435849F2C8BD}"/>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946699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Wastewater Treatment Plant - Preliminary Engineering Report (PER)</a:t>
            </a:r>
            <a:br>
              <a:rPr lang="en-US" dirty="0"/>
            </a:br>
            <a:r>
              <a:rPr lang="en-US" dirty="0"/>
              <a:t/>
            </a:r>
            <a:br>
              <a:rPr lang="en-US" dirty="0"/>
            </a:br>
            <a:endParaRPr lang="en-US" dirty="0"/>
          </a:p>
        </p:txBody>
      </p:sp>
      <p:sp>
        <p:nvSpPr>
          <p:cNvPr id="3" name="Content Placeholder 2"/>
          <p:cNvSpPr>
            <a:spLocks noGrp="1"/>
          </p:cNvSpPr>
          <p:nvPr>
            <p:ph idx="1"/>
          </p:nvPr>
        </p:nvSpPr>
        <p:spPr>
          <a:xfrm>
            <a:off x="677334" y="1728788"/>
            <a:ext cx="9076266" cy="4672012"/>
          </a:xfrm>
        </p:spPr>
        <p:txBody>
          <a:bodyPr>
            <a:normAutofit fontScale="85000" lnSpcReduction="10000"/>
          </a:bodyPr>
          <a:lstStyle/>
          <a:p>
            <a:r>
              <a:rPr lang="en-US" sz="2000" dirty="0"/>
              <a:t>Evaluate alternatives to address issues identified during the asset management work and provide recommendations for process improvements.</a:t>
            </a:r>
          </a:p>
          <a:p>
            <a:pPr lvl="1"/>
            <a:r>
              <a:rPr lang="en-US" sz="1800" dirty="0"/>
              <a:t>Process improvements to be evaluated currently include:</a:t>
            </a:r>
          </a:p>
          <a:p>
            <a:pPr lvl="2"/>
            <a:r>
              <a:rPr lang="en-US" sz="1600" dirty="0"/>
              <a:t>Improvements at the headworks</a:t>
            </a:r>
          </a:p>
          <a:p>
            <a:pPr lvl="2"/>
            <a:r>
              <a:rPr lang="en-US" sz="1600" dirty="0"/>
              <a:t>Addition of a primary clarifier</a:t>
            </a:r>
          </a:p>
          <a:p>
            <a:pPr lvl="3"/>
            <a:r>
              <a:rPr lang="en-US" dirty="0"/>
              <a:t>Grit and solids removal, removal of oil and grease, reduce BOD and TSS loading</a:t>
            </a:r>
          </a:p>
          <a:p>
            <a:pPr lvl="2"/>
            <a:r>
              <a:rPr lang="en-US" sz="1600" dirty="0"/>
              <a:t>Septage receiving upgrades</a:t>
            </a:r>
          </a:p>
          <a:p>
            <a:pPr lvl="2"/>
            <a:r>
              <a:rPr lang="en-US" sz="1600" dirty="0"/>
              <a:t>Replacement of the screw pumps</a:t>
            </a:r>
          </a:p>
          <a:p>
            <a:pPr lvl="2"/>
            <a:r>
              <a:rPr lang="en-US" sz="1600" dirty="0"/>
              <a:t>Moving the centrifuge</a:t>
            </a:r>
          </a:p>
          <a:p>
            <a:pPr lvl="2"/>
            <a:r>
              <a:rPr lang="en-US" sz="1600" dirty="0"/>
              <a:t>Treatment alternatives for metals</a:t>
            </a:r>
          </a:p>
          <a:p>
            <a:r>
              <a:rPr lang="en-US" sz="2000" dirty="0"/>
              <a:t>Identify 20-year capital improvements and rate alternatives to fund improvements</a:t>
            </a:r>
          </a:p>
          <a:p>
            <a:r>
              <a:rPr lang="en-US" sz="2000" dirty="0"/>
              <a:t>Engineering Study Budget $72,400</a:t>
            </a:r>
          </a:p>
          <a:p>
            <a:r>
              <a:rPr lang="en-US" sz="2000" dirty="0"/>
              <a:t>Determination of grant funding in the amount of $30,000 pending</a:t>
            </a:r>
          </a:p>
          <a:p>
            <a:r>
              <a:rPr lang="en-US" sz="2000" dirty="0"/>
              <a:t>Motion to proceed with the Preliminary Engineering Report?</a:t>
            </a:r>
          </a:p>
          <a:p>
            <a:pPr marL="457200" lvl="1" indent="0">
              <a:buNone/>
            </a:pPr>
            <a:endParaRPr lang="en-US" dirty="0"/>
          </a:p>
          <a:p>
            <a:pPr lvl="1"/>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D5F6F54A-29E6-44EA-8471-01AD54582D6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090655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745" y="609600"/>
            <a:ext cx="8248593" cy="1320800"/>
          </a:xfrm>
        </p:spPr>
        <p:txBody>
          <a:bodyPr anchor="ctr">
            <a:normAutofit fontScale="90000"/>
          </a:bodyPr>
          <a:lstStyle/>
          <a:p>
            <a:pPr>
              <a:lnSpc>
                <a:spcPct val="90000"/>
              </a:lnSpc>
            </a:pPr>
            <a:r>
              <a:rPr lang="en-US" sz="3200" dirty="0"/>
              <a:t>Wastewater Treatment Plant – Septage Receiving</a:t>
            </a:r>
            <a:br>
              <a:rPr lang="en-US" sz="3200" dirty="0"/>
            </a:br>
            <a:endParaRPr lang="en-US" sz="3200" dirty="0"/>
          </a:p>
        </p:txBody>
      </p:sp>
      <p:sp>
        <p:nvSpPr>
          <p:cNvPr id="3" name="Content Placeholder 2"/>
          <p:cNvSpPr>
            <a:spLocks noGrp="1"/>
          </p:cNvSpPr>
          <p:nvPr>
            <p:ph idx="1"/>
          </p:nvPr>
        </p:nvSpPr>
        <p:spPr>
          <a:xfrm>
            <a:off x="685167" y="2160589"/>
            <a:ext cx="3720916" cy="3560733"/>
          </a:xfrm>
        </p:spPr>
        <p:txBody>
          <a:bodyPr>
            <a:normAutofit/>
          </a:bodyPr>
          <a:lstStyle/>
          <a:p>
            <a:r>
              <a:rPr lang="en-US" dirty="0"/>
              <a:t>Wastewater Treatment Plant Septage Receiving Improvements</a:t>
            </a:r>
          </a:p>
          <a:p>
            <a:pPr lvl="1"/>
            <a:r>
              <a:rPr lang="en-US" dirty="0"/>
              <a:t>Historical Septage Receiving Revenue</a:t>
            </a:r>
          </a:p>
          <a:p>
            <a:pPr lvl="2"/>
            <a:r>
              <a:rPr lang="en-US" dirty="0"/>
              <a:t>$122,000-$139,000 (excluding 2018)</a:t>
            </a:r>
          </a:p>
          <a:p>
            <a:pPr marL="457200" lvl="1" indent="0">
              <a:buNone/>
            </a:pPr>
            <a:endParaRPr lang="en-US" dirty="0"/>
          </a:p>
          <a:p>
            <a:pPr lvl="1"/>
            <a:endParaRPr lang="en-US" dirty="0"/>
          </a:p>
          <a:p>
            <a:pPr lvl="1"/>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xmlns="" id="{08721E4A-01EA-4BCF-97EB-02EBCE6FDFF1}"/>
              </a:ext>
            </a:extLst>
          </p:cNvPr>
          <p:cNvPicPr>
            <a:picLocks noChangeAspect="1"/>
          </p:cNvPicPr>
          <p:nvPr/>
        </p:nvPicPr>
        <p:blipFill>
          <a:blip r:embed="rId2"/>
          <a:stretch>
            <a:fillRect/>
          </a:stretch>
        </p:blipFill>
        <p:spPr>
          <a:xfrm>
            <a:off x="4654035" y="1814884"/>
            <a:ext cx="4602747" cy="2723700"/>
          </a:xfrm>
          <a:prstGeom prst="rect">
            <a:avLst/>
          </a:prstGeom>
        </p:spPr>
      </p:pic>
      <p:sp>
        <p:nvSpPr>
          <p:cNvPr id="5" name="Slide Number Placeholder 4">
            <a:extLst>
              <a:ext uri="{FF2B5EF4-FFF2-40B4-BE49-F238E27FC236}">
                <a16:creationId xmlns:a16="http://schemas.microsoft.com/office/drawing/2014/main" xmlns="" id="{2537FE0F-4A64-409B-AC71-E27F7DA7514A}"/>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369641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dirty="0"/>
              <a:t>Wastewater Treatment Plant – Septage Receiving</a:t>
            </a:r>
            <a:br>
              <a:rPr lang="en-US" dirty="0"/>
            </a:br>
            <a:endParaRPr lang="en-US" dirty="0"/>
          </a:p>
        </p:txBody>
      </p:sp>
      <p:sp>
        <p:nvSpPr>
          <p:cNvPr id="3" name="Content Placeholder 2"/>
          <p:cNvSpPr>
            <a:spLocks noGrp="1"/>
          </p:cNvSpPr>
          <p:nvPr>
            <p:ph idx="1"/>
          </p:nvPr>
        </p:nvSpPr>
        <p:spPr>
          <a:xfrm>
            <a:off x="4406108" y="546652"/>
            <a:ext cx="4619706" cy="5764695"/>
          </a:xfrm>
        </p:spPr>
        <p:txBody>
          <a:bodyPr anchor="ctr">
            <a:normAutofit/>
          </a:bodyPr>
          <a:lstStyle/>
          <a:p>
            <a:r>
              <a:rPr lang="en-US" dirty="0"/>
              <a:t>Wastewater Treatment Plant Septage Receiving Improvements</a:t>
            </a:r>
          </a:p>
          <a:p>
            <a:pPr lvl="1"/>
            <a:r>
              <a:rPr lang="en-US" dirty="0"/>
              <a:t>Increased capacity will result in increased revenue with pre-treatment</a:t>
            </a:r>
          </a:p>
          <a:p>
            <a:pPr lvl="1"/>
            <a:r>
              <a:rPr lang="en-US" dirty="0"/>
              <a:t>Preliminary Pre-treatment unit costs</a:t>
            </a:r>
          </a:p>
          <a:p>
            <a:pPr lvl="2"/>
            <a:r>
              <a:rPr lang="en-US" dirty="0"/>
              <a:t>Pre-treatment unit </a:t>
            </a:r>
          </a:p>
          <a:p>
            <a:pPr lvl="3"/>
            <a:r>
              <a:rPr lang="en-US" dirty="0"/>
              <a:t>$130,000-$375,00 depending on unit and options selected</a:t>
            </a:r>
          </a:p>
          <a:p>
            <a:pPr lvl="2"/>
            <a:r>
              <a:rPr lang="en-US" dirty="0"/>
              <a:t>Building to house pre-treatment unit recommended due to freezing issues in winter months</a:t>
            </a:r>
          </a:p>
          <a:p>
            <a:pPr lvl="3"/>
            <a:r>
              <a:rPr lang="en-US" dirty="0"/>
              <a:t>$115,000 depending on selected unit requirements</a:t>
            </a:r>
          </a:p>
          <a:p>
            <a:pPr lvl="2"/>
            <a:r>
              <a:rPr lang="en-US" dirty="0"/>
              <a:t>Plumbing and Electrical</a:t>
            </a:r>
          </a:p>
          <a:p>
            <a:pPr lvl="3"/>
            <a:r>
              <a:rPr lang="en-US" dirty="0"/>
              <a:t>$25,000 estimated</a:t>
            </a:r>
          </a:p>
          <a:p>
            <a:pPr lvl="2"/>
            <a:r>
              <a:rPr lang="en-US" dirty="0"/>
              <a:t>Relocation of office trailer</a:t>
            </a:r>
          </a:p>
          <a:p>
            <a:pPr lvl="3"/>
            <a:r>
              <a:rPr lang="en-US" dirty="0"/>
              <a:t>$10,000 estimated</a:t>
            </a:r>
          </a:p>
          <a:p>
            <a:pPr lvl="2"/>
            <a:r>
              <a:rPr lang="en-US" dirty="0"/>
              <a:t>Total Estimated Cost: $280,000-$520,000</a:t>
            </a:r>
          </a:p>
        </p:txBody>
      </p:sp>
      <p:sp>
        <p:nvSpPr>
          <p:cNvPr id="4" name="Slide Number Placeholder 3">
            <a:extLst>
              <a:ext uri="{FF2B5EF4-FFF2-40B4-BE49-F238E27FC236}">
                <a16:creationId xmlns:a16="http://schemas.microsoft.com/office/drawing/2014/main" xmlns="" id="{70BA2B19-E0BE-4786-A996-85CB21107A5C}"/>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83774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Wastewater Collection System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5" name="Content Placeholder 4">
            <a:extLst>
              <a:ext uri="{FF2B5EF4-FFF2-40B4-BE49-F238E27FC236}">
                <a16:creationId xmlns:a16="http://schemas.microsoft.com/office/drawing/2014/main" xmlns="" id="{D978F490-85C6-4EDB-B503-4622570401E7}"/>
              </a:ext>
            </a:extLst>
          </p:cNvPr>
          <p:cNvSpPr>
            <a:spLocks noGrp="1"/>
          </p:cNvSpPr>
          <p:nvPr>
            <p:ph idx="1"/>
          </p:nvPr>
        </p:nvSpPr>
        <p:spPr>
          <a:xfrm>
            <a:off x="677334" y="1671639"/>
            <a:ext cx="8596668" cy="4369724"/>
          </a:xfrm>
        </p:spPr>
        <p:txBody>
          <a:bodyPr>
            <a:normAutofit fontScale="92500" lnSpcReduction="20000"/>
          </a:bodyPr>
          <a:lstStyle/>
          <a:p>
            <a:r>
              <a:rPr lang="en-US" sz="2400" dirty="0"/>
              <a:t>This Asset Management Program (AMP) was developed for the Littleton Wastewater Collection System (</a:t>
            </a:r>
            <a:r>
              <a:rPr lang="en-US" sz="2400" dirty="0" err="1"/>
              <a:t>LWWCS</a:t>
            </a:r>
            <a:r>
              <a:rPr lang="en-US" sz="2400" dirty="0"/>
              <a:t>).  The wastewater collection system assets that are included in this plan are as follows:</a:t>
            </a:r>
          </a:p>
          <a:p>
            <a:pPr lvl="1"/>
            <a:r>
              <a:rPr lang="en-US" sz="2000" dirty="0"/>
              <a:t>Collection and transmission mains</a:t>
            </a:r>
          </a:p>
          <a:p>
            <a:pPr lvl="2"/>
            <a:r>
              <a:rPr lang="en-US" sz="1800" dirty="0"/>
              <a:t>181,600 </a:t>
            </a:r>
            <a:r>
              <a:rPr lang="en-US" sz="1800" dirty="0" err="1"/>
              <a:t>LF</a:t>
            </a:r>
            <a:r>
              <a:rPr lang="en-US" sz="1800" dirty="0"/>
              <a:t> Gravity Mains</a:t>
            </a:r>
          </a:p>
          <a:p>
            <a:pPr lvl="2"/>
            <a:r>
              <a:rPr lang="en-US" sz="1800" dirty="0"/>
              <a:t>13,700 </a:t>
            </a:r>
            <a:r>
              <a:rPr lang="en-US" sz="1800" dirty="0" err="1"/>
              <a:t>LF</a:t>
            </a:r>
            <a:r>
              <a:rPr lang="en-US" sz="1800" dirty="0"/>
              <a:t> Pressure Mains</a:t>
            </a:r>
          </a:p>
          <a:p>
            <a:pPr lvl="1"/>
            <a:r>
              <a:rPr lang="en-US" sz="2000" dirty="0"/>
              <a:t>Manholes</a:t>
            </a:r>
          </a:p>
          <a:p>
            <a:pPr lvl="2"/>
            <a:r>
              <a:rPr lang="en-US" sz="1800" dirty="0"/>
              <a:t>819 </a:t>
            </a:r>
          </a:p>
          <a:p>
            <a:r>
              <a:rPr lang="en-US" sz="2400" dirty="0"/>
              <a:t> A loan with forgiveness to develop an Asset Management Program for the pumps stations and wastewater treatment plant has been secured and work for that project will begin soon.</a:t>
            </a:r>
          </a:p>
        </p:txBody>
      </p:sp>
      <p:sp>
        <p:nvSpPr>
          <p:cNvPr id="3" name="Slide Number Placeholder 2">
            <a:extLst>
              <a:ext uri="{FF2B5EF4-FFF2-40B4-BE49-F238E27FC236}">
                <a16:creationId xmlns:a16="http://schemas.microsoft.com/office/drawing/2014/main" xmlns="" id="{A4EC9EB4-9C24-4718-9D3C-68C8D04CFDC5}"/>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23932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Wastewater Collection System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pic>
        <p:nvPicPr>
          <p:cNvPr id="8" name="Content Placeholder 7">
            <a:extLst>
              <a:ext uri="{FF2B5EF4-FFF2-40B4-BE49-F238E27FC236}">
                <a16:creationId xmlns:a16="http://schemas.microsoft.com/office/drawing/2014/main" xmlns="" id="{225CC67D-EB8C-414B-86C9-A5747E94A964}"/>
              </a:ext>
            </a:extLst>
          </p:cNvPr>
          <p:cNvPicPr>
            <a:picLocks noGrp="1" noChangeAspect="1"/>
          </p:cNvPicPr>
          <p:nvPr>
            <p:ph idx="1"/>
          </p:nvPr>
        </p:nvPicPr>
        <p:blipFill>
          <a:blip r:embed="rId3"/>
          <a:stretch>
            <a:fillRect/>
          </a:stretch>
        </p:blipFill>
        <p:spPr>
          <a:xfrm>
            <a:off x="677334" y="1270000"/>
            <a:ext cx="6033052" cy="5506440"/>
          </a:xfrm>
          <a:prstGeom prst="rect">
            <a:avLst/>
          </a:prstGeom>
        </p:spPr>
      </p:pic>
      <p:pic>
        <p:nvPicPr>
          <p:cNvPr id="10" name="Picture 9">
            <a:extLst>
              <a:ext uri="{FF2B5EF4-FFF2-40B4-BE49-F238E27FC236}">
                <a16:creationId xmlns:a16="http://schemas.microsoft.com/office/drawing/2014/main" xmlns="" id="{758921A2-AF0C-447B-A19F-A746279C331D}"/>
              </a:ext>
            </a:extLst>
          </p:cNvPr>
          <p:cNvPicPr>
            <a:picLocks noChangeAspect="1"/>
          </p:cNvPicPr>
          <p:nvPr/>
        </p:nvPicPr>
        <p:blipFill>
          <a:blip r:embed="rId4"/>
          <a:stretch>
            <a:fillRect/>
          </a:stretch>
        </p:blipFill>
        <p:spPr>
          <a:xfrm>
            <a:off x="7007256" y="1270000"/>
            <a:ext cx="984938" cy="3343700"/>
          </a:xfrm>
          <a:prstGeom prst="rect">
            <a:avLst/>
          </a:prstGeom>
        </p:spPr>
      </p:pic>
      <p:sp>
        <p:nvSpPr>
          <p:cNvPr id="3" name="Slide Number Placeholder 2">
            <a:extLst>
              <a:ext uri="{FF2B5EF4-FFF2-40B4-BE49-F238E27FC236}">
                <a16:creationId xmlns:a16="http://schemas.microsoft.com/office/drawing/2014/main" xmlns="" id="{A404EF07-F5AD-4167-8157-0D639508FF9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56264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System Asset Valuation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graphicFrame>
        <p:nvGraphicFramePr>
          <p:cNvPr id="3" name="Table 2">
            <a:extLst>
              <a:ext uri="{FF2B5EF4-FFF2-40B4-BE49-F238E27FC236}">
                <a16:creationId xmlns:a16="http://schemas.microsoft.com/office/drawing/2014/main" xmlns="" id="{1FB200D6-9048-44EC-8F08-52D6C782A26B}"/>
              </a:ext>
            </a:extLst>
          </p:cNvPr>
          <p:cNvGraphicFramePr>
            <a:graphicFrameLocks noGrp="1"/>
          </p:cNvGraphicFramePr>
          <p:nvPr>
            <p:extLst>
              <p:ext uri="{D42A27DB-BD31-4B8C-83A1-F6EECF244321}">
                <p14:modId xmlns:p14="http://schemas.microsoft.com/office/powerpoint/2010/main" val="1097327073"/>
              </p:ext>
            </p:extLst>
          </p:nvPr>
        </p:nvGraphicFramePr>
        <p:xfrm>
          <a:off x="1292245" y="2691124"/>
          <a:ext cx="6961167" cy="1475752"/>
        </p:xfrm>
        <a:graphic>
          <a:graphicData uri="http://schemas.openxmlformats.org/drawingml/2006/table">
            <a:tbl>
              <a:tblPr firstRow="1" firstCol="1" bandRow="1">
                <a:tableStyleId>{5C22544A-7EE6-4342-B048-85BDC9FD1C3A}</a:tableStyleId>
              </a:tblPr>
              <a:tblGrid>
                <a:gridCol w="2377757">
                  <a:extLst>
                    <a:ext uri="{9D8B030D-6E8A-4147-A177-3AD203B41FA5}">
                      <a16:colId xmlns:a16="http://schemas.microsoft.com/office/drawing/2014/main" xmlns="" val="2810908859"/>
                    </a:ext>
                  </a:extLst>
                </a:gridCol>
                <a:gridCol w="2377757">
                  <a:extLst>
                    <a:ext uri="{9D8B030D-6E8A-4147-A177-3AD203B41FA5}">
                      <a16:colId xmlns:a16="http://schemas.microsoft.com/office/drawing/2014/main" xmlns="" val="3556050577"/>
                    </a:ext>
                  </a:extLst>
                </a:gridCol>
                <a:gridCol w="2205653">
                  <a:extLst>
                    <a:ext uri="{9D8B030D-6E8A-4147-A177-3AD203B41FA5}">
                      <a16:colId xmlns:a16="http://schemas.microsoft.com/office/drawing/2014/main" xmlns="" val="253445617"/>
                    </a:ext>
                  </a:extLst>
                </a:gridCol>
              </a:tblGrid>
              <a:tr h="599518">
                <a:tc>
                  <a:txBody>
                    <a:bodyPr/>
                    <a:lstStyle/>
                    <a:p>
                      <a:pPr marL="0" marR="0">
                        <a:lnSpc>
                          <a:spcPct val="107000"/>
                        </a:lnSpc>
                        <a:spcBef>
                          <a:spcPts val="0"/>
                        </a:spcBef>
                        <a:spcAft>
                          <a:spcPts val="0"/>
                        </a:spcAft>
                      </a:pPr>
                      <a:r>
                        <a:rPr lang="en-US" sz="1200">
                          <a:effectLst/>
                        </a:rPr>
                        <a:t>Asset 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Asset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2019 Estimated Replacement Cost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11806486"/>
                  </a:ext>
                </a:extLst>
              </a:tr>
              <a:tr h="292078">
                <a:tc rowSpan="2">
                  <a:txBody>
                    <a:bodyPr/>
                    <a:lstStyle/>
                    <a:p>
                      <a:pPr marL="0" marR="0">
                        <a:lnSpc>
                          <a:spcPct val="107000"/>
                        </a:lnSpc>
                        <a:spcBef>
                          <a:spcPts val="0"/>
                        </a:spcBef>
                        <a:spcAft>
                          <a:spcPts val="0"/>
                        </a:spcAft>
                      </a:pPr>
                      <a:r>
                        <a:rPr lang="en-US" sz="1200" dirty="0">
                          <a:effectLst/>
                        </a:rPr>
                        <a:t>Distribution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Mains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rPr>
                        <a:t>$25,300,000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03244710"/>
                  </a:ext>
                </a:extLst>
              </a:tr>
              <a:tr h="292078">
                <a:tc vMerge="1">
                  <a:txBody>
                    <a:bodyPr/>
                    <a:lstStyle/>
                    <a:p>
                      <a:endParaRPr lang="en-US"/>
                    </a:p>
                  </a:txBody>
                  <a:tcPr/>
                </a:tc>
                <a:tc>
                  <a:txBody>
                    <a:bodyPr/>
                    <a:lstStyle/>
                    <a:p>
                      <a:pPr marL="0" marR="0">
                        <a:lnSpc>
                          <a:spcPct val="107000"/>
                        </a:lnSpc>
                        <a:spcBef>
                          <a:spcPts val="0"/>
                        </a:spcBef>
                        <a:spcAft>
                          <a:spcPts val="0"/>
                        </a:spcAft>
                      </a:pPr>
                      <a:r>
                        <a:rPr lang="en-US" sz="1200">
                          <a:effectLst/>
                        </a:rPr>
                        <a:t>Manholes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rPr>
                        <a:t>$3,100,000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41696411"/>
                  </a:ext>
                </a:extLst>
              </a:tr>
              <a:tr h="292078">
                <a:tc gridSpan="2">
                  <a:txBody>
                    <a:bodyPr/>
                    <a:lstStyle/>
                    <a:p>
                      <a:pPr marL="0" marR="0" algn="r">
                        <a:lnSpc>
                          <a:spcPct val="107000"/>
                        </a:lnSpc>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200" dirty="0">
                          <a:effectLst/>
                        </a:rPr>
                        <a:t>$28,400,000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64733394"/>
                  </a:ext>
                </a:extLst>
              </a:tr>
            </a:tbl>
          </a:graphicData>
        </a:graphic>
      </p:graphicFrame>
      <p:sp>
        <p:nvSpPr>
          <p:cNvPr id="5" name="Slide Number Placeholder 4">
            <a:extLst>
              <a:ext uri="{FF2B5EF4-FFF2-40B4-BE49-F238E27FC236}">
                <a16:creationId xmlns:a16="http://schemas.microsoft.com/office/drawing/2014/main" xmlns="" id="{F72969DE-82AB-4D39-8EE9-B0F6C385B4A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74233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0563"/>
          </a:xfrm>
        </p:spPr>
        <p:txBody>
          <a:bodyPr/>
          <a:lstStyle/>
          <a:p>
            <a:r>
              <a:rPr lang="en-US" dirty="0"/>
              <a:t>Evaluation Process</a:t>
            </a:r>
          </a:p>
        </p:txBody>
      </p:sp>
      <p:sp>
        <p:nvSpPr>
          <p:cNvPr id="3" name="Content Placeholder 2"/>
          <p:cNvSpPr>
            <a:spLocks noGrp="1"/>
          </p:cNvSpPr>
          <p:nvPr>
            <p:ph idx="1"/>
          </p:nvPr>
        </p:nvSpPr>
        <p:spPr>
          <a:xfrm>
            <a:off x="677333" y="1762125"/>
            <a:ext cx="9061979" cy="4094264"/>
          </a:xfrm>
        </p:spPr>
        <p:txBody>
          <a:bodyPr>
            <a:normAutofit/>
          </a:bodyPr>
          <a:lstStyle/>
          <a:p>
            <a:r>
              <a:rPr lang="en-US" sz="2400" dirty="0"/>
              <a:t>Data Collection – Inventory Development</a:t>
            </a:r>
          </a:p>
          <a:p>
            <a:pPr lvl="1"/>
            <a:r>
              <a:rPr lang="en-US" sz="2000" dirty="0"/>
              <a:t>Existing and collected mapping </a:t>
            </a:r>
          </a:p>
          <a:p>
            <a:pPr lvl="1"/>
            <a:r>
              <a:rPr lang="en-US" sz="2000" dirty="0"/>
              <a:t>Field observation – manhole inspections</a:t>
            </a:r>
          </a:p>
          <a:p>
            <a:pPr lvl="1"/>
            <a:r>
              <a:rPr lang="en-US" sz="2000" dirty="0"/>
              <a:t>Data was entered into GIS in the database managed by CAI with </a:t>
            </a:r>
          </a:p>
          <a:p>
            <a:pPr lvl="1"/>
            <a:r>
              <a:rPr lang="en-US" sz="2000" dirty="0"/>
              <a:t>Information on each of the assets is included in the GIS map data</a:t>
            </a:r>
          </a:p>
          <a:p>
            <a:pPr lvl="1"/>
            <a:r>
              <a:rPr lang="en-US" sz="2000" dirty="0" err="1"/>
              <a:t>DPW</a:t>
            </a:r>
            <a:r>
              <a:rPr lang="en-US" sz="2000" dirty="0"/>
              <a:t> staff entered manhole inspection data </a:t>
            </a:r>
          </a:p>
          <a:p>
            <a:pPr lvl="1"/>
            <a:r>
              <a:rPr lang="en-US" sz="2000" dirty="0" err="1"/>
              <a:t>DPW</a:t>
            </a:r>
            <a:r>
              <a:rPr lang="en-US" sz="2000" dirty="0"/>
              <a:t> staff can access and edit the map online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5" name="Slide Number Placeholder 4">
            <a:extLst>
              <a:ext uri="{FF2B5EF4-FFF2-40B4-BE49-F238E27FC236}">
                <a16:creationId xmlns:a16="http://schemas.microsoft.com/office/drawing/2014/main" xmlns="" id="{EF7A5881-847E-43C9-BD2C-172A4A5D6476}"/>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98382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Process</a:t>
            </a:r>
          </a:p>
        </p:txBody>
      </p:sp>
      <p:sp>
        <p:nvSpPr>
          <p:cNvPr id="3" name="Content Placeholder 2"/>
          <p:cNvSpPr>
            <a:spLocks noGrp="1"/>
          </p:cNvSpPr>
          <p:nvPr>
            <p:ph idx="1"/>
          </p:nvPr>
        </p:nvSpPr>
        <p:spPr>
          <a:xfrm>
            <a:off x="677333" y="2133600"/>
            <a:ext cx="9061979" cy="3438526"/>
          </a:xfrm>
        </p:spPr>
        <p:txBody>
          <a:bodyPr>
            <a:normAutofit/>
          </a:bodyPr>
          <a:lstStyle/>
          <a:p>
            <a:r>
              <a:rPr lang="en-US" sz="2400" dirty="0"/>
              <a:t>Data Analysis</a:t>
            </a:r>
          </a:p>
          <a:p>
            <a:pPr lvl="1"/>
            <a:r>
              <a:rPr lang="en-US" sz="2000" dirty="0"/>
              <a:t>Because most of the wastewater system assets are below ground, the condition of these assets was primarily based on:</a:t>
            </a:r>
          </a:p>
          <a:p>
            <a:pPr lvl="2"/>
            <a:r>
              <a:rPr lang="en-US" sz="1800" dirty="0"/>
              <a:t>Type of material</a:t>
            </a:r>
          </a:p>
          <a:p>
            <a:pPr lvl="2"/>
            <a:r>
              <a:rPr lang="en-US" sz="1800" dirty="0"/>
              <a:t>Estimated installation date of the item</a:t>
            </a:r>
          </a:p>
          <a:p>
            <a:pPr lvl="2"/>
            <a:r>
              <a:rPr lang="en-US" sz="1800" dirty="0"/>
              <a:t>Repair history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5" name="Slide Number Placeholder 4">
            <a:extLst>
              <a:ext uri="{FF2B5EF4-FFF2-40B4-BE49-F238E27FC236}">
                <a16:creationId xmlns:a16="http://schemas.microsoft.com/office/drawing/2014/main" xmlns="" id="{24266B3F-69D1-46E0-8A4B-9A3530F3EED4}"/>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18693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Process</a:t>
            </a:r>
          </a:p>
        </p:txBody>
      </p:sp>
      <p:sp>
        <p:nvSpPr>
          <p:cNvPr id="3" name="Content Placeholder 2"/>
          <p:cNvSpPr>
            <a:spLocks noGrp="1"/>
          </p:cNvSpPr>
          <p:nvPr>
            <p:ph idx="1"/>
          </p:nvPr>
        </p:nvSpPr>
        <p:spPr>
          <a:xfrm>
            <a:off x="677333" y="1930399"/>
            <a:ext cx="9061979" cy="3136901"/>
          </a:xfrm>
        </p:spPr>
        <p:txBody>
          <a:bodyPr>
            <a:normAutofit/>
          </a:bodyPr>
          <a:lstStyle/>
          <a:p>
            <a:r>
              <a:rPr lang="en-US" sz="2400" dirty="0"/>
              <a:t>Ongoing Management</a:t>
            </a:r>
          </a:p>
          <a:p>
            <a:pPr lvl="1"/>
            <a:r>
              <a:rPr lang="en-US" sz="2000" dirty="0"/>
              <a:t>The reliability of conclusions made in this AMP is directly related to the quality and accuracy of input data used to develop the asset inventory.  </a:t>
            </a:r>
          </a:p>
          <a:p>
            <a:pPr lvl="1"/>
            <a:r>
              <a:rPr lang="en-US" sz="2000" dirty="0"/>
              <a:t>The inventory should be updated as new data becomes available.</a:t>
            </a:r>
          </a:p>
          <a:p>
            <a:pPr lvl="1"/>
            <a:r>
              <a:rPr lang="en-US" sz="2000" dirty="0"/>
              <a:t>New projects should provide plans to </a:t>
            </a:r>
            <a:r>
              <a:rPr lang="en-US" sz="2000" dirty="0" err="1"/>
              <a:t>DPW</a:t>
            </a:r>
            <a:r>
              <a:rPr lang="en-US" sz="2000" dirty="0"/>
              <a:t> for entry in the inventory.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5" name="Slide Number Placeholder 4">
            <a:extLst>
              <a:ext uri="{FF2B5EF4-FFF2-40B4-BE49-F238E27FC236}">
                <a16:creationId xmlns:a16="http://schemas.microsoft.com/office/drawing/2014/main" xmlns="" id="{1DF204A5-D0E9-4392-BC91-5DF09F75DE1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09004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9150"/>
          </a:xfrm>
        </p:spPr>
        <p:txBody>
          <a:bodyPr/>
          <a:lstStyle/>
          <a:p>
            <a:r>
              <a:rPr lang="en-US" dirty="0"/>
              <a:t>Condition Assessment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445" y="5856389"/>
            <a:ext cx="1000525" cy="879719"/>
          </a:xfrm>
          <a:prstGeom prst="rect">
            <a:avLst/>
          </a:prstGeom>
        </p:spPr>
      </p:pic>
      <p:sp>
        <p:nvSpPr>
          <p:cNvPr id="7" name="Content Placeholder 2">
            <a:extLst>
              <a:ext uri="{FF2B5EF4-FFF2-40B4-BE49-F238E27FC236}">
                <a16:creationId xmlns:a16="http://schemas.microsoft.com/office/drawing/2014/main" xmlns="" id="{9B7C3D02-1BFB-441D-8020-FC32151BE5B9}"/>
              </a:ext>
            </a:extLst>
          </p:cNvPr>
          <p:cNvSpPr>
            <a:spLocks noGrp="1"/>
          </p:cNvSpPr>
          <p:nvPr>
            <p:ph idx="1"/>
          </p:nvPr>
        </p:nvSpPr>
        <p:spPr>
          <a:xfrm>
            <a:off x="677333" y="1300163"/>
            <a:ext cx="4669799" cy="5314950"/>
          </a:xfrm>
        </p:spPr>
        <p:txBody>
          <a:bodyPr>
            <a:normAutofit/>
          </a:bodyPr>
          <a:lstStyle/>
          <a:p>
            <a:r>
              <a:rPr lang="en-US" sz="2400" dirty="0"/>
              <a:t>Pipe Age</a:t>
            </a:r>
          </a:p>
          <a:p>
            <a:pPr lvl="1"/>
            <a:r>
              <a:rPr lang="en-US" sz="2000" dirty="0"/>
              <a:t>As pipe ages, it can crack or collapse causing blockage</a:t>
            </a:r>
          </a:p>
          <a:p>
            <a:r>
              <a:rPr lang="en-US" sz="2400" dirty="0"/>
              <a:t>Pipe Slope</a:t>
            </a:r>
          </a:p>
          <a:p>
            <a:pPr lvl="1"/>
            <a:r>
              <a:rPr lang="en-US" sz="2000" dirty="0"/>
              <a:t>Insufficient slope can cause solids to settle, creating a blockage</a:t>
            </a:r>
          </a:p>
          <a:p>
            <a:pPr lvl="1"/>
            <a:endParaRPr lang="en-US" sz="2000" dirty="0"/>
          </a:p>
          <a:p>
            <a:r>
              <a:rPr lang="en-US" dirty="0"/>
              <a:t>Additional information should be gathered as part of planning phase analysis through video inspections of mains.</a:t>
            </a:r>
          </a:p>
          <a:p>
            <a:endParaRPr lang="en-US" dirty="0"/>
          </a:p>
        </p:txBody>
      </p:sp>
      <p:pic>
        <p:nvPicPr>
          <p:cNvPr id="9" name="Picture 8">
            <a:extLst>
              <a:ext uri="{FF2B5EF4-FFF2-40B4-BE49-F238E27FC236}">
                <a16:creationId xmlns:a16="http://schemas.microsoft.com/office/drawing/2014/main" xmlns="" id="{285345E5-F2F2-49D4-8CEB-B4DC8794ECDE}"/>
              </a:ext>
            </a:extLst>
          </p:cNvPr>
          <p:cNvPicPr>
            <a:picLocks noChangeAspect="1"/>
          </p:cNvPicPr>
          <p:nvPr/>
        </p:nvPicPr>
        <p:blipFill>
          <a:blip r:embed="rId3"/>
          <a:stretch>
            <a:fillRect/>
          </a:stretch>
        </p:blipFill>
        <p:spPr>
          <a:xfrm>
            <a:off x="5347133" y="605045"/>
            <a:ext cx="5323360" cy="5944842"/>
          </a:xfrm>
          <a:prstGeom prst="rect">
            <a:avLst/>
          </a:prstGeom>
        </p:spPr>
      </p:pic>
      <p:pic>
        <p:nvPicPr>
          <p:cNvPr id="11" name="Picture 10">
            <a:extLst>
              <a:ext uri="{FF2B5EF4-FFF2-40B4-BE49-F238E27FC236}">
                <a16:creationId xmlns:a16="http://schemas.microsoft.com/office/drawing/2014/main" xmlns="" id="{C604626D-47EF-4F76-9C4C-9431FC1B7E61}"/>
              </a:ext>
            </a:extLst>
          </p:cNvPr>
          <p:cNvPicPr>
            <a:picLocks noChangeAspect="1"/>
          </p:cNvPicPr>
          <p:nvPr/>
        </p:nvPicPr>
        <p:blipFill>
          <a:blip r:embed="rId4"/>
          <a:stretch>
            <a:fillRect/>
          </a:stretch>
        </p:blipFill>
        <p:spPr>
          <a:xfrm>
            <a:off x="7894490" y="605045"/>
            <a:ext cx="1587488" cy="1948800"/>
          </a:xfrm>
          <a:prstGeom prst="rect">
            <a:avLst/>
          </a:prstGeom>
        </p:spPr>
      </p:pic>
      <p:sp>
        <p:nvSpPr>
          <p:cNvPr id="3" name="Slide Number Placeholder 2">
            <a:extLst>
              <a:ext uri="{FF2B5EF4-FFF2-40B4-BE49-F238E27FC236}">
                <a16:creationId xmlns:a16="http://schemas.microsoft.com/office/drawing/2014/main" xmlns="" id="{C7D4A2B1-247D-465F-9A27-95479C885F6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029388252"/>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2C3C43"/>
      </a:dk2>
      <a:lt2>
        <a:srgbClr val="EBEBEB"/>
      </a:lt2>
      <a:accent1>
        <a:srgbClr val="004F71"/>
      </a:accent1>
      <a:accent2>
        <a:srgbClr val="C8102E"/>
      </a:accent2>
      <a:accent3>
        <a:srgbClr val="AFCCEA"/>
      </a:accent3>
      <a:accent4>
        <a:srgbClr val="2E946B"/>
      </a:accent4>
      <a:accent5>
        <a:srgbClr val="42B051"/>
      </a:accent5>
      <a:accent6>
        <a:srgbClr val="C8102E"/>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1721</Words>
  <Application>Microsoft Office PowerPoint</Application>
  <PresentationFormat>Widescreen</PresentationFormat>
  <Paragraphs>439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Times New Roman</vt:lpstr>
      <vt:lpstr>Trebuchet MS</vt:lpstr>
      <vt:lpstr>Wingdings 3</vt:lpstr>
      <vt:lpstr>Facet</vt:lpstr>
      <vt:lpstr>Littleton  Wastewater Collection System  Asset Management</vt:lpstr>
      <vt:lpstr>What is ASSET MANAGEMENT?</vt:lpstr>
      <vt:lpstr>Wastewater Collection System</vt:lpstr>
      <vt:lpstr>Wastewater Collection System</vt:lpstr>
      <vt:lpstr>Collection System Asset Valuation</vt:lpstr>
      <vt:lpstr>Evaluation Process</vt:lpstr>
      <vt:lpstr>Evaluation Process</vt:lpstr>
      <vt:lpstr>Evaluation Process</vt:lpstr>
      <vt:lpstr>Condition Assessment</vt:lpstr>
      <vt:lpstr>Probability of Failure</vt:lpstr>
      <vt:lpstr>Consequence of Failure</vt:lpstr>
      <vt:lpstr>Risk</vt:lpstr>
      <vt:lpstr>High Risk Areas</vt:lpstr>
      <vt:lpstr>Level of Service Goals</vt:lpstr>
      <vt:lpstr>Level of Service Goals</vt:lpstr>
      <vt:lpstr>Identified Projects</vt:lpstr>
      <vt:lpstr>Project Costs and Recommended Timeframe</vt:lpstr>
      <vt:lpstr>Funding Strategy</vt:lpstr>
      <vt:lpstr>SUMMARY</vt:lpstr>
      <vt:lpstr>Littleton  Subarea 5 Construction Budget Review</vt:lpstr>
      <vt:lpstr>Current Budget</vt:lpstr>
      <vt:lpstr>Mill Street</vt:lpstr>
      <vt:lpstr>Mill Street</vt:lpstr>
      <vt:lpstr>Littleton  Wastewater Treatment Plant</vt:lpstr>
      <vt:lpstr>Wastewater Treatment Plant Asset Management</vt:lpstr>
      <vt:lpstr>Wastewater Treatment Plant - Preliminary Engineering Report (PER)  </vt:lpstr>
      <vt:lpstr>Wastewater Treatment Plant – Septage Receiving </vt:lpstr>
      <vt:lpstr>Wastewater Treatment Plant – Septage Receiving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Littleton  Wastewater Collection System  Asset Management</dc:title>
  <dc:creator>Andrea Day</dc:creator>
  <cp:lastModifiedBy>Robin Heath</cp:lastModifiedBy>
  <cp:revision>25</cp:revision>
  <cp:lastPrinted>2020-03-23T19:10:13Z</cp:lastPrinted>
  <dcterms:created xsi:type="dcterms:W3CDTF">2020-01-30T15:28:46Z</dcterms:created>
  <dcterms:modified xsi:type="dcterms:W3CDTF">2020-04-14T15:39:31Z</dcterms:modified>
</cp:coreProperties>
</file>